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Lst>
  <p:sldSz cx="18288000" cy="10287000"/>
  <p:notesSz cx="6858000" cy="9144000"/>
  <p:embeddedFontLst>
    <p:embeddedFont>
      <p:font typeface="Open Sans" charset="1" panose="00000000000000000000"/>
      <p:regular r:id="rId13"/>
    </p:embeddedFont>
    <p:embeddedFont>
      <p:font typeface="Bicubik" charset="1" panose="02000503020000020004"/>
      <p:regular r:id="rId14"/>
    </p:embeddedFont>
    <p:embeddedFont>
      <p:font typeface="Open Sans Bold" charset="1" panose="00000000000000000000"/>
      <p:regular r:id="rId1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jpe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 Id="rId5" Target="../media/image7.jpeg" Type="http://schemas.openxmlformats.org/officeDocument/2006/relationships/image"/><Relationship Id="rId6" Target="../media/image2.png" Type="http://schemas.openxmlformats.org/officeDocument/2006/relationships/image"/><Relationship Id="rId7" Target="../media/image3.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8.jpeg" Type="http://schemas.openxmlformats.org/officeDocument/2006/relationships/image"/><Relationship Id="rId4" Target="../media/image9.jpeg" Type="http://schemas.openxmlformats.org/officeDocument/2006/relationships/image"/><Relationship Id="rId5" Target="../media/image10.jpeg" Type="http://schemas.openxmlformats.org/officeDocument/2006/relationships/image"/><Relationship Id="rId6" Target="../media/image2.png" Type="http://schemas.openxmlformats.org/officeDocument/2006/relationships/image"/><Relationship Id="rId7" Target="../media/image3.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1.jpeg" Type="http://schemas.openxmlformats.org/officeDocument/2006/relationships/image"/><Relationship Id="rId4" Target="../media/image12.jpeg" Type="http://schemas.openxmlformats.org/officeDocument/2006/relationships/image"/><Relationship Id="rId5" Target="../media/image2.png" Type="http://schemas.openxmlformats.org/officeDocument/2006/relationships/image"/><Relationship Id="rId6" Target="../media/image3.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3.png" Type="http://schemas.openxmlformats.org/officeDocument/2006/relationships/image"/><Relationship Id="rId4" Target="../media/image14.png" Type="http://schemas.openxmlformats.org/officeDocument/2006/relationships/image"/><Relationship Id="rId5" Target="../media/image15.png" Type="http://schemas.openxmlformats.org/officeDocument/2006/relationships/image"/><Relationship Id="rId6" Target="../media/image16.png" Type="http://schemas.openxmlformats.org/officeDocument/2006/relationships/image"/><Relationship Id="rId7" Target="../media/image2.png" Type="http://schemas.openxmlformats.org/officeDocument/2006/relationships/image"/><Relationship Id="rId8" Target="../media/image3.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703" r="0" b="-1703"/>
            </a:stretch>
          </a:blipFill>
        </p:spPr>
      </p:sp>
      <p:grpSp>
        <p:nvGrpSpPr>
          <p:cNvPr name="Group 3" id="3"/>
          <p:cNvGrpSpPr/>
          <p:nvPr/>
        </p:nvGrpSpPr>
        <p:grpSpPr>
          <a:xfrm rot="0">
            <a:off x="17293116" y="565634"/>
            <a:ext cx="397367" cy="28996"/>
            <a:chOff x="0" y="0"/>
            <a:chExt cx="128243" cy="9358"/>
          </a:xfrm>
        </p:grpSpPr>
        <p:sp>
          <p:nvSpPr>
            <p:cNvPr name="Freeform 4" id="4"/>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gradFill rotWithShape="true">
              <a:gsLst>
                <a:gs pos="0">
                  <a:srgbClr val="6E009B">
                    <a:alpha val="100000"/>
                  </a:srgbClr>
                </a:gs>
                <a:gs pos="100000">
                  <a:srgbClr val="EB00FF">
                    <a:alpha val="100000"/>
                  </a:srgbClr>
                </a:gs>
              </a:gsLst>
              <a:lin ang="0"/>
            </a:gradFill>
          </p:spPr>
        </p:sp>
        <p:sp>
          <p:nvSpPr>
            <p:cNvPr name="TextBox 5" id="5"/>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17293116" y="657737"/>
            <a:ext cx="397367" cy="28996"/>
            <a:chOff x="0" y="0"/>
            <a:chExt cx="128243" cy="9358"/>
          </a:xfrm>
        </p:grpSpPr>
        <p:sp>
          <p:nvSpPr>
            <p:cNvPr name="Freeform 7" id="7"/>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gradFill rotWithShape="true">
              <a:gsLst>
                <a:gs pos="0">
                  <a:srgbClr val="6E009B">
                    <a:alpha val="100000"/>
                  </a:srgbClr>
                </a:gs>
                <a:gs pos="100000">
                  <a:srgbClr val="EB00FF">
                    <a:alpha val="100000"/>
                  </a:srgbClr>
                </a:gs>
              </a:gsLst>
              <a:lin ang="0"/>
            </a:gradFill>
          </p:spPr>
        </p:sp>
        <p:sp>
          <p:nvSpPr>
            <p:cNvPr name="TextBox 8" id="8"/>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sp>
        <p:nvSpPr>
          <p:cNvPr name="Freeform 9" id="9"/>
          <p:cNvSpPr/>
          <p:nvPr/>
        </p:nvSpPr>
        <p:spPr>
          <a:xfrm flipH="false" flipV="false" rot="-5400000">
            <a:off x="8912009" y="4326276"/>
            <a:ext cx="463982" cy="4760457"/>
          </a:xfrm>
          <a:custGeom>
            <a:avLst/>
            <a:gdLst/>
            <a:ahLst/>
            <a:cxnLst/>
            <a:rect r="r" b="b" t="t" l="l"/>
            <a:pathLst>
              <a:path h="4760457" w="463982">
                <a:moveTo>
                  <a:pt x="0" y="0"/>
                </a:moveTo>
                <a:lnTo>
                  <a:pt x="463982" y="0"/>
                </a:lnTo>
                <a:lnTo>
                  <a:pt x="463982" y="4760458"/>
                </a:lnTo>
                <a:lnTo>
                  <a:pt x="0" y="476045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0" id="10"/>
          <p:cNvSpPr txBox="true"/>
          <p:nvPr/>
        </p:nvSpPr>
        <p:spPr>
          <a:xfrm rot="0">
            <a:off x="15940842" y="517674"/>
            <a:ext cx="978460" cy="198120"/>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rPr>
              <a:t>Contact</a:t>
            </a:r>
          </a:p>
        </p:txBody>
      </p:sp>
      <p:sp>
        <p:nvSpPr>
          <p:cNvPr name="TextBox 11" id="11"/>
          <p:cNvSpPr txBox="true"/>
          <p:nvPr/>
        </p:nvSpPr>
        <p:spPr>
          <a:xfrm rot="0">
            <a:off x="14385046" y="517674"/>
            <a:ext cx="1060497" cy="198120"/>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rPr>
              <a:t>Importance</a:t>
            </a:r>
          </a:p>
        </p:txBody>
      </p:sp>
      <p:sp>
        <p:nvSpPr>
          <p:cNvPr name="TextBox 12" id="12"/>
          <p:cNvSpPr txBox="true"/>
          <p:nvPr/>
        </p:nvSpPr>
        <p:spPr>
          <a:xfrm rot="0">
            <a:off x="13154289" y="517674"/>
            <a:ext cx="735456" cy="198120"/>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rPr>
              <a:t>Content</a:t>
            </a:r>
          </a:p>
        </p:txBody>
      </p:sp>
      <p:sp>
        <p:nvSpPr>
          <p:cNvPr name="TextBox 13" id="13"/>
          <p:cNvSpPr txBox="true"/>
          <p:nvPr/>
        </p:nvSpPr>
        <p:spPr>
          <a:xfrm rot="0">
            <a:off x="11898530" y="517674"/>
            <a:ext cx="809760" cy="197971"/>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rPr>
              <a:t>Home</a:t>
            </a:r>
          </a:p>
        </p:txBody>
      </p:sp>
      <p:sp>
        <p:nvSpPr>
          <p:cNvPr name="TextBox 14" id="14"/>
          <p:cNvSpPr txBox="true"/>
          <p:nvPr/>
        </p:nvSpPr>
        <p:spPr>
          <a:xfrm rot="0">
            <a:off x="1028700" y="3719758"/>
            <a:ext cx="16230600" cy="4636547"/>
          </a:xfrm>
          <a:prstGeom prst="rect">
            <a:avLst/>
          </a:prstGeom>
        </p:spPr>
        <p:txBody>
          <a:bodyPr anchor="t" rtlCol="false" tIns="0" lIns="0" bIns="0" rIns="0">
            <a:spAutoFit/>
          </a:bodyPr>
          <a:lstStyle/>
          <a:p>
            <a:pPr algn="ctr">
              <a:lnSpc>
                <a:spcPts val="18492"/>
              </a:lnSpc>
              <a:spcBef>
                <a:spcPct val="0"/>
              </a:spcBef>
            </a:pPr>
            <a:r>
              <a:rPr lang="en-US" sz="13208">
                <a:solidFill>
                  <a:srgbClr val="FFFFFF"/>
                </a:solidFill>
                <a:latin typeface="Bicubik"/>
              </a:rPr>
              <a:t>GEN AI, GPT AND APPLICATIONS</a:t>
            </a:r>
          </a:p>
        </p:txBody>
      </p:sp>
      <p:sp>
        <p:nvSpPr>
          <p:cNvPr name="TextBox 15" id="15"/>
          <p:cNvSpPr txBox="true"/>
          <p:nvPr/>
        </p:nvSpPr>
        <p:spPr>
          <a:xfrm rot="0">
            <a:off x="5020480" y="3319929"/>
            <a:ext cx="8247040" cy="264160"/>
          </a:xfrm>
          <a:prstGeom prst="rect">
            <a:avLst/>
          </a:prstGeom>
        </p:spPr>
        <p:txBody>
          <a:bodyPr anchor="t" rtlCol="false" tIns="0" lIns="0" bIns="0" rIns="0">
            <a:spAutoFit/>
          </a:bodyPr>
          <a:lstStyle/>
          <a:p>
            <a:pPr algn="ctr">
              <a:lnSpc>
                <a:spcPts val="2239"/>
              </a:lnSpc>
              <a:spcBef>
                <a:spcPct val="0"/>
              </a:spcBef>
            </a:pPr>
            <a:r>
              <a:rPr lang="en-US" sz="1599" spc="1279">
                <a:solidFill>
                  <a:srgbClr val="C20BF2"/>
                </a:solidFill>
                <a:latin typeface="Open Sans"/>
              </a:rPr>
              <a:t>PRESENTATION BY PROF.SRI HARI</a:t>
            </a:r>
          </a:p>
        </p:txBody>
      </p:sp>
      <p:grpSp>
        <p:nvGrpSpPr>
          <p:cNvPr name="Group 16" id="16"/>
          <p:cNvGrpSpPr/>
          <p:nvPr/>
        </p:nvGrpSpPr>
        <p:grpSpPr>
          <a:xfrm rot="0">
            <a:off x="18144623" y="8078534"/>
            <a:ext cx="143377" cy="1179766"/>
            <a:chOff x="0" y="0"/>
            <a:chExt cx="46272" cy="380749"/>
          </a:xfrm>
        </p:grpSpPr>
        <p:sp>
          <p:nvSpPr>
            <p:cNvPr name="Freeform 17" id="17"/>
            <p:cNvSpPr/>
            <p:nvPr/>
          </p:nvSpPr>
          <p:spPr>
            <a:xfrm flipH="false" flipV="false" rot="0">
              <a:off x="0" y="0"/>
              <a:ext cx="46272" cy="380749"/>
            </a:xfrm>
            <a:custGeom>
              <a:avLst/>
              <a:gdLst/>
              <a:ahLst/>
              <a:cxnLst/>
              <a:rect r="r" b="b" t="t" l="l"/>
              <a:pathLst>
                <a:path h="380749" w="46272">
                  <a:moveTo>
                    <a:pt x="0" y="0"/>
                  </a:moveTo>
                  <a:lnTo>
                    <a:pt x="46272" y="0"/>
                  </a:lnTo>
                  <a:lnTo>
                    <a:pt x="46272" y="380749"/>
                  </a:lnTo>
                  <a:lnTo>
                    <a:pt x="0" y="380749"/>
                  </a:lnTo>
                  <a:close/>
                </a:path>
              </a:pathLst>
            </a:custGeom>
            <a:gradFill rotWithShape="true">
              <a:gsLst>
                <a:gs pos="0">
                  <a:srgbClr val="6E009B">
                    <a:alpha val="100000"/>
                  </a:srgbClr>
                </a:gs>
                <a:gs pos="100000">
                  <a:srgbClr val="EB00FF">
                    <a:alpha val="100000"/>
                  </a:srgbClr>
                </a:gs>
              </a:gsLst>
              <a:lin ang="2700000"/>
            </a:gradFill>
          </p:spPr>
        </p:sp>
        <p:sp>
          <p:nvSpPr>
            <p:cNvPr name="TextBox 18" id="18"/>
            <p:cNvSpPr txBox="true"/>
            <p:nvPr/>
          </p:nvSpPr>
          <p:spPr>
            <a:xfrm>
              <a:off x="0" y="-38100"/>
              <a:ext cx="46272" cy="418849"/>
            </a:xfrm>
            <a:prstGeom prst="rect">
              <a:avLst/>
            </a:prstGeom>
          </p:spPr>
          <p:txBody>
            <a:bodyPr anchor="ctr" rtlCol="false" tIns="50800" lIns="50800" bIns="50800" rIns="50800"/>
            <a:lstStyle/>
            <a:p>
              <a:pPr algn="ctr">
                <a:lnSpc>
                  <a:spcPts val="2659"/>
                </a:lnSpc>
                <a:spcBef>
                  <a:spcPct val="0"/>
                </a:spcBef>
              </a:pPr>
            </a:p>
          </p:txBody>
        </p:sp>
      </p:gr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703" r="0" b="-1703"/>
            </a:stretch>
          </a:blipFill>
        </p:spPr>
      </p:sp>
      <p:grpSp>
        <p:nvGrpSpPr>
          <p:cNvPr name="Group 3" id="3"/>
          <p:cNvGrpSpPr/>
          <p:nvPr/>
        </p:nvGrpSpPr>
        <p:grpSpPr>
          <a:xfrm rot="0">
            <a:off x="17293116" y="565634"/>
            <a:ext cx="397367" cy="28996"/>
            <a:chOff x="0" y="0"/>
            <a:chExt cx="128243" cy="9358"/>
          </a:xfrm>
        </p:grpSpPr>
        <p:sp>
          <p:nvSpPr>
            <p:cNvPr name="Freeform 4" id="4"/>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gradFill rotWithShape="true">
              <a:gsLst>
                <a:gs pos="0">
                  <a:srgbClr val="6E009B">
                    <a:alpha val="100000"/>
                  </a:srgbClr>
                </a:gs>
                <a:gs pos="100000">
                  <a:srgbClr val="EB00FF">
                    <a:alpha val="100000"/>
                  </a:srgbClr>
                </a:gs>
              </a:gsLst>
              <a:lin ang="0"/>
            </a:gradFill>
          </p:spPr>
        </p:sp>
        <p:sp>
          <p:nvSpPr>
            <p:cNvPr name="TextBox 5" id="5"/>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17293116" y="657737"/>
            <a:ext cx="397367" cy="28996"/>
            <a:chOff x="0" y="0"/>
            <a:chExt cx="128243" cy="9358"/>
          </a:xfrm>
        </p:grpSpPr>
        <p:sp>
          <p:nvSpPr>
            <p:cNvPr name="Freeform 7" id="7"/>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gradFill rotWithShape="true">
              <a:gsLst>
                <a:gs pos="0">
                  <a:srgbClr val="6E009B">
                    <a:alpha val="100000"/>
                  </a:srgbClr>
                </a:gs>
                <a:gs pos="100000">
                  <a:srgbClr val="EB00FF">
                    <a:alpha val="100000"/>
                  </a:srgbClr>
                </a:gs>
              </a:gsLst>
              <a:lin ang="0"/>
            </a:gradFill>
          </p:spPr>
        </p:sp>
        <p:sp>
          <p:nvSpPr>
            <p:cNvPr name="TextBox 8" id="8"/>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sp>
        <p:nvSpPr>
          <p:cNvPr name="TextBox 9" id="9"/>
          <p:cNvSpPr txBox="true"/>
          <p:nvPr/>
        </p:nvSpPr>
        <p:spPr>
          <a:xfrm rot="0">
            <a:off x="15940842" y="517674"/>
            <a:ext cx="978460" cy="197971"/>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rPr>
              <a:t>Contact</a:t>
            </a:r>
          </a:p>
        </p:txBody>
      </p:sp>
      <p:sp>
        <p:nvSpPr>
          <p:cNvPr name="TextBox 10" id="10"/>
          <p:cNvSpPr txBox="true"/>
          <p:nvPr/>
        </p:nvSpPr>
        <p:spPr>
          <a:xfrm rot="0">
            <a:off x="14385046" y="517674"/>
            <a:ext cx="1060497" cy="198120"/>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rPr>
              <a:t>Importance</a:t>
            </a:r>
          </a:p>
        </p:txBody>
      </p:sp>
      <p:sp>
        <p:nvSpPr>
          <p:cNvPr name="TextBox 11" id="11"/>
          <p:cNvSpPr txBox="true"/>
          <p:nvPr/>
        </p:nvSpPr>
        <p:spPr>
          <a:xfrm rot="0">
            <a:off x="13154289" y="517674"/>
            <a:ext cx="735456" cy="198120"/>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rPr>
              <a:t>Content</a:t>
            </a:r>
          </a:p>
        </p:txBody>
      </p:sp>
      <p:sp>
        <p:nvSpPr>
          <p:cNvPr name="TextBox 12" id="12"/>
          <p:cNvSpPr txBox="true"/>
          <p:nvPr/>
        </p:nvSpPr>
        <p:spPr>
          <a:xfrm rot="0">
            <a:off x="11898530" y="517674"/>
            <a:ext cx="809760" cy="197971"/>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rPr>
              <a:t>Home</a:t>
            </a:r>
          </a:p>
        </p:txBody>
      </p:sp>
      <p:grpSp>
        <p:nvGrpSpPr>
          <p:cNvPr name="Group 13" id="13"/>
          <p:cNvGrpSpPr/>
          <p:nvPr/>
        </p:nvGrpSpPr>
        <p:grpSpPr>
          <a:xfrm rot="0">
            <a:off x="18144623" y="8078534"/>
            <a:ext cx="143377" cy="1179766"/>
            <a:chOff x="0" y="0"/>
            <a:chExt cx="46272" cy="380749"/>
          </a:xfrm>
        </p:grpSpPr>
        <p:sp>
          <p:nvSpPr>
            <p:cNvPr name="Freeform 14" id="14"/>
            <p:cNvSpPr/>
            <p:nvPr/>
          </p:nvSpPr>
          <p:spPr>
            <a:xfrm flipH="false" flipV="false" rot="0">
              <a:off x="0" y="0"/>
              <a:ext cx="46272" cy="380749"/>
            </a:xfrm>
            <a:custGeom>
              <a:avLst/>
              <a:gdLst/>
              <a:ahLst/>
              <a:cxnLst/>
              <a:rect r="r" b="b" t="t" l="l"/>
              <a:pathLst>
                <a:path h="380749" w="46272">
                  <a:moveTo>
                    <a:pt x="0" y="0"/>
                  </a:moveTo>
                  <a:lnTo>
                    <a:pt x="46272" y="0"/>
                  </a:lnTo>
                  <a:lnTo>
                    <a:pt x="46272" y="380749"/>
                  </a:lnTo>
                  <a:lnTo>
                    <a:pt x="0" y="380749"/>
                  </a:lnTo>
                  <a:close/>
                </a:path>
              </a:pathLst>
            </a:custGeom>
            <a:gradFill rotWithShape="true">
              <a:gsLst>
                <a:gs pos="0">
                  <a:srgbClr val="6E009B">
                    <a:alpha val="100000"/>
                  </a:srgbClr>
                </a:gs>
                <a:gs pos="100000">
                  <a:srgbClr val="EB00FF">
                    <a:alpha val="100000"/>
                  </a:srgbClr>
                </a:gs>
              </a:gsLst>
              <a:lin ang="2700000"/>
            </a:gradFill>
          </p:spPr>
        </p:sp>
        <p:sp>
          <p:nvSpPr>
            <p:cNvPr name="TextBox 15" id="15"/>
            <p:cNvSpPr txBox="true"/>
            <p:nvPr/>
          </p:nvSpPr>
          <p:spPr>
            <a:xfrm>
              <a:off x="0" y="-38100"/>
              <a:ext cx="46272" cy="418849"/>
            </a:xfrm>
            <a:prstGeom prst="rect">
              <a:avLst/>
            </a:prstGeom>
          </p:spPr>
          <p:txBody>
            <a:bodyPr anchor="ctr" rtlCol="false" tIns="50800" lIns="50800" bIns="50800" rIns="50800"/>
            <a:lstStyle/>
            <a:p>
              <a:pPr algn="ctr">
                <a:lnSpc>
                  <a:spcPts val="2659"/>
                </a:lnSpc>
                <a:spcBef>
                  <a:spcPct val="0"/>
                </a:spcBef>
              </a:pPr>
            </a:p>
          </p:txBody>
        </p:sp>
      </p:grpSp>
      <p:grpSp>
        <p:nvGrpSpPr>
          <p:cNvPr name="Group 16" id="16"/>
          <p:cNvGrpSpPr/>
          <p:nvPr/>
        </p:nvGrpSpPr>
        <p:grpSpPr>
          <a:xfrm rot="0">
            <a:off x="1383028" y="1761366"/>
            <a:ext cx="6585871" cy="6585871"/>
            <a:chOff x="0" y="0"/>
            <a:chExt cx="8781161" cy="8781161"/>
          </a:xfrm>
        </p:grpSpPr>
        <p:pic>
          <p:nvPicPr>
            <p:cNvPr name="Picture 17" id="17"/>
            <p:cNvPicPr>
              <a:picLocks noChangeAspect="true"/>
            </p:cNvPicPr>
            <p:nvPr/>
          </p:nvPicPr>
          <p:blipFill>
            <a:blip r:embed="rId3"/>
            <a:srcRect l="0" t="38754" r="0" b="4995"/>
            <a:stretch>
              <a:fillRect/>
            </a:stretch>
          </p:blipFill>
          <p:spPr>
            <a:xfrm flipH="false" flipV="false">
              <a:off x="0" y="0"/>
              <a:ext cx="8781161" cy="8781161"/>
            </a:xfrm>
            <a:prstGeom prst="rect">
              <a:avLst/>
            </a:prstGeom>
          </p:spPr>
        </p:pic>
      </p:grpSp>
      <p:grpSp>
        <p:nvGrpSpPr>
          <p:cNvPr name="Group 18" id="18"/>
          <p:cNvGrpSpPr/>
          <p:nvPr/>
        </p:nvGrpSpPr>
        <p:grpSpPr>
          <a:xfrm rot="0">
            <a:off x="0" y="1761366"/>
            <a:ext cx="1053872" cy="6585871"/>
            <a:chOff x="0" y="0"/>
            <a:chExt cx="150802" cy="942391"/>
          </a:xfrm>
        </p:grpSpPr>
        <p:sp>
          <p:nvSpPr>
            <p:cNvPr name="Freeform 19" id="19"/>
            <p:cNvSpPr/>
            <p:nvPr/>
          </p:nvSpPr>
          <p:spPr>
            <a:xfrm flipH="false" flipV="false" rot="0">
              <a:off x="0" y="0"/>
              <a:ext cx="150802" cy="942391"/>
            </a:xfrm>
            <a:custGeom>
              <a:avLst/>
              <a:gdLst/>
              <a:ahLst/>
              <a:cxnLst/>
              <a:rect r="r" b="b" t="t" l="l"/>
              <a:pathLst>
                <a:path h="942391" w="150802">
                  <a:moveTo>
                    <a:pt x="0" y="0"/>
                  </a:moveTo>
                  <a:lnTo>
                    <a:pt x="150802" y="0"/>
                  </a:lnTo>
                  <a:lnTo>
                    <a:pt x="150802" y="942391"/>
                  </a:lnTo>
                  <a:lnTo>
                    <a:pt x="0" y="942391"/>
                  </a:lnTo>
                  <a:close/>
                </a:path>
              </a:pathLst>
            </a:custGeom>
            <a:gradFill rotWithShape="true">
              <a:gsLst>
                <a:gs pos="0">
                  <a:srgbClr val="6E009B">
                    <a:alpha val="100000"/>
                  </a:srgbClr>
                </a:gs>
                <a:gs pos="100000">
                  <a:srgbClr val="EB00FF">
                    <a:alpha val="100000"/>
                  </a:srgbClr>
                </a:gs>
              </a:gsLst>
              <a:lin ang="2700000"/>
            </a:gradFill>
          </p:spPr>
        </p:sp>
        <p:sp>
          <p:nvSpPr>
            <p:cNvPr name="TextBox 20" id="20"/>
            <p:cNvSpPr txBox="true"/>
            <p:nvPr/>
          </p:nvSpPr>
          <p:spPr>
            <a:xfrm>
              <a:off x="0" y="-38100"/>
              <a:ext cx="150802" cy="980491"/>
            </a:xfrm>
            <a:prstGeom prst="rect">
              <a:avLst/>
            </a:prstGeom>
          </p:spPr>
          <p:txBody>
            <a:bodyPr anchor="ctr" rtlCol="false" tIns="50800" lIns="50800" bIns="50800" rIns="50800"/>
            <a:lstStyle/>
            <a:p>
              <a:pPr algn="ctr">
                <a:lnSpc>
                  <a:spcPts val="2659"/>
                </a:lnSpc>
              </a:pPr>
            </a:p>
          </p:txBody>
        </p:sp>
      </p:grpSp>
      <p:sp>
        <p:nvSpPr>
          <p:cNvPr name="TextBox 21" id="21"/>
          <p:cNvSpPr txBox="true"/>
          <p:nvPr/>
        </p:nvSpPr>
        <p:spPr>
          <a:xfrm rot="0">
            <a:off x="9905678" y="2035064"/>
            <a:ext cx="6302167" cy="1011372"/>
          </a:xfrm>
          <a:prstGeom prst="rect">
            <a:avLst/>
          </a:prstGeom>
        </p:spPr>
        <p:txBody>
          <a:bodyPr anchor="t" rtlCol="false" tIns="0" lIns="0" bIns="0" rIns="0">
            <a:spAutoFit/>
          </a:bodyPr>
          <a:lstStyle/>
          <a:p>
            <a:pPr algn="l">
              <a:lnSpc>
                <a:spcPts val="8158"/>
              </a:lnSpc>
              <a:spcBef>
                <a:spcPct val="0"/>
              </a:spcBef>
            </a:pPr>
            <a:r>
              <a:rPr lang="en-US" sz="5827">
                <a:solidFill>
                  <a:srgbClr val="FFFFFF"/>
                </a:solidFill>
                <a:latin typeface="Bicubik"/>
              </a:rPr>
              <a:t>ABOUT GEN AI</a:t>
            </a:r>
          </a:p>
        </p:txBody>
      </p:sp>
      <p:sp>
        <p:nvSpPr>
          <p:cNvPr name="Freeform 22" id="22"/>
          <p:cNvSpPr/>
          <p:nvPr/>
        </p:nvSpPr>
        <p:spPr>
          <a:xfrm flipH="false" flipV="false" rot="-5400000">
            <a:off x="11020618" y="1931496"/>
            <a:ext cx="240808" cy="2470689"/>
          </a:xfrm>
          <a:custGeom>
            <a:avLst/>
            <a:gdLst/>
            <a:ahLst/>
            <a:cxnLst/>
            <a:rect r="r" b="b" t="t" l="l"/>
            <a:pathLst>
              <a:path h="2470689" w="240808">
                <a:moveTo>
                  <a:pt x="0" y="0"/>
                </a:moveTo>
                <a:lnTo>
                  <a:pt x="240808" y="0"/>
                </a:lnTo>
                <a:lnTo>
                  <a:pt x="240808" y="2470689"/>
                </a:lnTo>
                <a:lnTo>
                  <a:pt x="0" y="247068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23" id="23"/>
          <p:cNvSpPr txBox="true"/>
          <p:nvPr/>
        </p:nvSpPr>
        <p:spPr>
          <a:xfrm rot="0">
            <a:off x="8689859" y="3831793"/>
            <a:ext cx="9000623" cy="5976417"/>
          </a:xfrm>
          <a:prstGeom prst="rect">
            <a:avLst/>
          </a:prstGeom>
        </p:spPr>
        <p:txBody>
          <a:bodyPr anchor="t" rtlCol="false" tIns="0" lIns="0" bIns="0" rIns="0">
            <a:spAutoFit/>
          </a:bodyPr>
          <a:lstStyle/>
          <a:p>
            <a:pPr algn="l">
              <a:lnSpc>
                <a:spcPts val="3441"/>
              </a:lnSpc>
            </a:pPr>
            <a:r>
              <a:rPr lang="en-US" sz="2457">
                <a:solidFill>
                  <a:srgbClr val="FFFFFF"/>
                </a:solidFill>
                <a:latin typeface="Open Sans"/>
              </a:rPr>
              <a:t>Generative AI is a type of artificial intelligence technology that can produce various types of content, including text, imagery, audio and </a:t>
            </a:r>
            <a:r>
              <a:rPr lang="en-US" sz="2457">
                <a:solidFill>
                  <a:srgbClr val="FFFFFF"/>
                </a:solidFill>
                <a:latin typeface="Open Sans"/>
              </a:rPr>
              <a:t>synthetic data. The recent buzz around generative AI has been driven by the simplicity of new user interfaces for creating high-quality text, graphics and videos in a matter of seconds.</a:t>
            </a:r>
          </a:p>
          <a:p>
            <a:pPr algn="l">
              <a:lnSpc>
                <a:spcPts val="3441"/>
              </a:lnSpc>
            </a:pPr>
          </a:p>
          <a:p>
            <a:pPr algn="l">
              <a:lnSpc>
                <a:spcPts val="3441"/>
              </a:lnSpc>
            </a:pPr>
            <a:r>
              <a:rPr lang="en-US" sz="2457">
                <a:solidFill>
                  <a:srgbClr val="FFFFFF"/>
                </a:solidFill>
                <a:latin typeface="Open Sans"/>
              </a:rPr>
              <a:t>The technology, it should be noted, is not brand-new. Generative AI was introduced in the 1960s in chatbots. But it was not until 2014, with the introduction of generative adversarial networks, or GANs -- a type of machine learning algorithm -- that generative AI could create convincingly authentic images, videos and audio of real people.</a:t>
            </a:r>
          </a:p>
          <a:p>
            <a:pPr algn="l">
              <a:lnSpc>
                <a:spcPts val="3441"/>
              </a:lnSpc>
              <a:spcBef>
                <a:spcPct val="0"/>
              </a:spcBef>
            </a:pP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703" r="0" b="-1703"/>
            </a:stretch>
          </a:blipFill>
        </p:spPr>
      </p:sp>
      <p:grpSp>
        <p:nvGrpSpPr>
          <p:cNvPr name="Group 3" id="3"/>
          <p:cNvGrpSpPr/>
          <p:nvPr/>
        </p:nvGrpSpPr>
        <p:grpSpPr>
          <a:xfrm rot="0">
            <a:off x="17293116" y="565634"/>
            <a:ext cx="397367" cy="28996"/>
            <a:chOff x="0" y="0"/>
            <a:chExt cx="128243" cy="9358"/>
          </a:xfrm>
        </p:grpSpPr>
        <p:sp>
          <p:nvSpPr>
            <p:cNvPr name="Freeform 4" id="4"/>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gradFill rotWithShape="true">
              <a:gsLst>
                <a:gs pos="0">
                  <a:srgbClr val="6E009B">
                    <a:alpha val="100000"/>
                  </a:srgbClr>
                </a:gs>
                <a:gs pos="100000">
                  <a:srgbClr val="EB00FF">
                    <a:alpha val="100000"/>
                  </a:srgbClr>
                </a:gs>
              </a:gsLst>
              <a:lin ang="0"/>
            </a:gradFill>
          </p:spPr>
        </p:sp>
        <p:sp>
          <p:nvSpPr>
            <p:cNvPr name="TextBox 5" id="5"/>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17293116" y="657737"/>
            <a:ext cx="397367" cy="28996"/>
            <a:chOff x="0" y="0"/>
            <a:chExt cx="128243" cy="9358"/>
          </a:xfrm>
        </p:grpSpPr>
        <p:sp>
          <p:nvSpPr>
            <p:cNvPr name="Freeform 7" id="7"/>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gradFill rotWithShape="true">
              <a:gsLst>
                <a:gs pos="0">
                  <a:srgbClr val="6E009B">
                    <a:alpha val="100000"/>
                  </a:srgbClr>
                </a:gs>
                <a:gs pos="100000">
                  <a:srgbClr val="EB00FF">
                    <a:alpha val="100000"/>
                  </a:srgbClr>
                </a:gs>
              </a:gsLst>
              <a:lin ang="0"/>
            </a:gradFill>
          </p:spPr>
        </p:sp>
        <p:sp>
          <p:nvSpPr>
            <p:cNvPr name="TextBox 8" id="8"/>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sp>
        <p:nvSpPr>
          <p:cNvPr name="Freeform 9" id="9"/>
          <p:cNvSpPr/>
          <p:nvPr/>
        </p:nvSpPr>
        <p:spPr>
          <a:xfrm flipH="false" flipV="false" rot="0">
            <a:off x="673429" y="479195"/>
            <a:ext cx="274427" cy="260019"/>
          </a:xfrm>
          <a:custGeom>
            <a:avLst/>
            <a:gdLst/>
            <a:ahLst/>
            <a:cxnLst/>
            <a:rect r="r" b="b" t="t" l="l"/>
            <a:pathLst>
              <a:path h="260019" w="274427">
                <a:moveTo>
                  <a:pt x="0" y="0"/>
                </a:moveTo>
                <a:lnTo>
                  <a:pt x="274427" y="0"/>
                </a:lnTo>
                <a:lnTo>
                  <a:pt x="274427" y="260019"/>
                </a:lnTo>
                <a:lnTo>
                  <a:pt x="0" y="26001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10" id="10"/>
          <p:cNvGrpSpPr/>
          <p:nvPr/>
        </p:nvGrpSpPr>
        <p:grpSpPr>
          <a:xfrm rot="0">
            <a:off x="18144623" y="8078534"/>
            <a:ext cx="143377" cy="1179766"/>
            <a:chOff x="0" y="0"/>
            <a:chExt cx="46272" cy="380749"/>
          </a:xfrm>
        </p:grpSpPr>
        <p:sp>
          <p:nvSpPr>
            <p:cNvPr name="Freeform 11" id="11"/>
            <p:cNvSpPr/>
            <p:nvPr/>
          </p:nvSpPr>
          <p:spPr>
            <a:xfrm flipH="false" flipV="false" rot="0">
              <a:off x="0" y="0"/>
              <a:ext cx="46272" cy="380749"/>
            </a:xfrm>
            <a:custGeom>
              <a:avLst/>
              <a:gdLst/>
              <a:ahLst/>
              <a:cxnLst/>
              <a:rect r="r" b="b" t="t" l="l"/>
              <a:pathLst>
                <a:path h="380749" w="46272">
                  <a:moveTo>
                    <a:pt x="0" y="0"/>
                  </a:moveTo>
                  <a:lnTo>
                    <a:pt x="46272" y="0"/>
                  </a:lnTo>
                  <a:lnTo>
                    <a:pt x="46272" y="380749"/>
                  </a:lnTo>
                  <a:lnTo>
                    <a:pt x="0" y="380749"/>
                  </a:lnTo>
                  <a:close/>
                </a:path>
              </a:pathLst>
            </a:custGeom>
            <a:gradFill rotWithShape="true">
              <a:gsLst>
                <a:gs pos="0">
                  <a:srgbClr val="6E009B">
                    <a:alpha val="100000"/>
                  </a:srgbClr>
                </a:gs>
                <a:gs pos="100000">
                  <a:srgbClr val="EB00FF">
                    <a:alpha val="100000"/>
                  </a:srgbClr>
                </a:gs>
              </a:gsLst>
              <a:lin ang="2700000"/>
            </a:gradFill>
          </p:spPr>
        </p:sp>
        <p:sp>
          <p:nvSpPr>
            <p:cNvPr name="TextBox 12" id="12"/>
            <p:cNvSpPr txBox="true"/>
            <p:nvPr/>
          </p:nvSpPr>
          <p:spPr>
            <a:xfrm>
              <a:off x="0" y="-38100"/>
              <a:ext cx="46272" cy="418849"/>
            </a:xfrm>
            <a:prstGeom prst="rect">
              <a:avLst/>
            </a:prstGeom>
          </p:spPr>
          <p:txBody>
            <a:bodyPr anchor="ctr" rtlCol="false" tIns="50800" lIns="50800" bIns="50800" rIns="50800"/>
            <a:lstStyle/>
            <a:p>
              <a:pPr algn="ctr">
                <a:lnSpc>
                  <a:spcPts val="2659"/>
                </a:lnSpc>
                <a:spcBef>
                  <a:spcPct val="0"/>
                </a:spcBef>
              </a:pPr>
            </a:p>
          </p:txBody>
        </p:sp>
      </p:grpSp>
      <p:grpSp>
        <p:nvGrpSpPr>
          <p:cNvPr name="Group 13" id="13"/>
          <p:cNvGrpSpPr/>
          <p:nvPr/>
        </p:nvGrpSpPr>
        <p:grpSpPr>
          <a:xfrm rot="0">
            <a:off x="13137137" y="1028700"/>
            <a:ext cx="4122163" cy="5040082"/>
            <a:chOff x="0" y="0"/>
            <a:chExt cx="589852" cy="721200"/>
          </a:xfrm>
        </p:grpSpPr>
        <p:sp>
          <p:nvSpPr>
            <p:cNvPr name="Freeform 14" id="14"/>
            <p:cNvSpPr/>
            <p:nvPr/>
          </p:nvSpPr>
          <p:spPr>
            <a:xfrm flipH="false" flipV="false" rot="0">
              <a:off x="0" y="0"/>
              <a:ext cx="589852" cy="721200"/>
            </a:xfrm>
            <a:custGeom>
              <a:avLst/>
              <a:gdLst/>
              <a:ahLst/>
              <a:cxnLst/>
              <a:rect r="r" b="b" t="t" l="l"/>
              <a:pathLst>
                <a:path h="721200" w="589852">
                  <a:moveTo>
                    <a:pt x="0" y="0"/>
                  </a:moveTo>
                  <a:lnTo>
                    <a:pt x="589852" y="0"/>
                  </a:lnTo>
                  <a:lnTo>
                    <a:pt x="589852" y="721200"/>
                  </a:lnTo>
                  <a:lnTo>
                    <a:pt x="0" y="721200"/>
                  </a:lnTo>
                  <a:close/>
                </a:path>
              </a:pathLst>
            </a:custGeom>
            <a:gradFill rotWithShape="true">
              <a:gsLst>
                <a:gs pos="0">
                  <a:srgbClr val="6E009B">
                    <a:alpha val="100000"/>
                  </a:srgbClr>
                </a:gs>
                <a:gs pos="100000">
                  <a:srgbClr val="EB00FF">
                    <a:alpha val="100000"/>
                  </a:srgbClr>
                </a:gs>
              </a:gsLst>
              <a:lin ang="2700000"/>
            </a:gradFill>
          </p:spPr>
        </p:sp>
        <p:sp>
          <p:nvSpPr>
            <p:cNvPr name="TextBox 15" id="15"/>
            <p:cNvSpPr txBox="true"/>
            <p:nvPr/>
          </p:nvSpPr>
          <p:spPr>
            <a:xfrm>
              <a:off x="0" y="-38100"/>
              <a:ext cx="589852" cy="759300"/>
            </a:xfrm>
            <a:prstGeom prst="rect">
              <a:avLst/>
            </a:prstGeom>
          </p:spPr>
          <p:txBody>
            <a:bodyPr anchor="ctr" rtlCol="false" tIns="50800" lIns="50800" bIns="50800" rIns="50800"/>
            <a:lstStyle/>
            <a:p>
              <a:pPr algn="ctr">
                <a:lnSpc>
                  <a:spcPts val="2659"/>
                </a:lnSpc>
              </a:pPr>
            </a:p>
          </p:txBody>
        </p:sp>
      </p:grpSp>
      <p:grpSp>
        <p:nvGrpSpPr>
          <p:cNvPr name="Group 16" id="16"/>
          <p:cNvGrpSpPr/>
          <p:nvPr/>
        </p:nvGrpSpPr>
        <p:grpSpPr>
          <a:xfrm rot="0">
            <a:off x="9844202" y="1850565"/>
            <a:ext cx="6585871" cy="8436435"/>
            <a:chOff x="0" y="0"/>
            <a:chExt cx="8781161" cy="11248581"/>
          </a:xfrm>
        </p:grpSpPr>
        <p:pic>
          <p:nvPicPr>
            <p:cNvPr name="Picture 17" id="17"/>
            <p:cNvPicPr>
              <a:picLocks noChangeAspect="true"/>
            </p:cNvPicPr>
            <p:nvPr/>
          </p:nvPicPr>
          <p:blipFill>
            <a:blip r:embed="rId5"/>
            <a:srcRect l="0" t="7327" r="0" b="7327"/>
            <a:stretch>
              <a:fillRect/>
            </a:stretch>
          </p:blipFill>
          <p:spPr>
            <a:xfrm flipH="true" flipV="false">
              <a:off x="0" y="0"/>
              <a:ext cx="8781161" cy="11248581"/>
            </a:xfrm>
            <a:prstGeom prst="rect">
              <a:avLst/>
            </a:prstGeom>
          </p:spPr>
        </p:pic>
      </p:grpSp>
      <p:sp>
        <p:nvSpPr>
          <p:cNvPr name="TextBox 18" id="18"/>
          <p:cNvSpPr txBox="true"/>
          <p:nvPr/>
        </p:nvSpPr>
        <p:spPr>
          <a:xfrm rot="0">
            <a:off x="1096258" y="498624"/>
            <a:ext cx="1385913" cy="240591"/>
          </a:xfrm>
          <a:prstGeom prst="rect">
            <a:avLst/>
          </a:prstGeom>
        </p:spPr>
        <p:txBody>
          <a:bodyPr anchor="t" rtlCol="false" tIns="0" lIns="0" bIns="0" rIns="0">
            <a:spAutoFit/>
          </a:bodyPr>
          <a:lstStyle/>
          <a:p>
            <a:pPr algn="l">
              <a:lnSpc>
                <a:spcPts val="1960"/>
              </a:lnSpc>
              <a:spcBef>
                <a:spcPct val="0"/>
              </a:spcBef>
            </a:pPr>
            <a:r>
              <a:rPr lang="en-US" sz="1400">
                <a:solidFill>
                  <a:srgbClr val="FFFFFF"/>
                </a:solidFill>
                <a:latin typeface="Bicubik"/>
              </a:rPr>
              <a:t>BORCELLE</a:t>
            </a:r>
          </a:p>
        </p:txBody>
      </p:sp>
      <p:sp>
        <p:nvSpPr>
          <p:cNvPr name="TextBox 19" id="19"/>
          <p:cNvSpPr txBox="true"/>
          <p:nvPr/>
        </p:nvSpPr>
        <p:spPr>
          <a:xfrm rot="0">
            <a:off x="15940842" y="517674"/>
            <a:ext cx="978460" cy="197971"/>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rPr>
              <a:t>Contact</a:t>
            </a:r>
          </a:p>
        </p:txBody>
      </p:sp>
      <p:sp>
        <p:nvSpPr>
          <p:cNvPr name="TextBox 20" id="20"/>
          <p:cNvSpPr txBox="true"/>
          <p:nvPr/>
        </p:nvSpPr>
        <p:spPr>
          <a:xfrm rot="0">
            <a:off x="14385046" y="517674"/>
            <a:ext cx="1060497" cy="197971"/>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rPr>
              <a:t>About Us</a:t>
            </a:r>
          </a:p>
        </p:txBody>
      </p:sp>
      <p:sp>
        <p:nvSpPr>
          <p:cNvPr name="TextBox 21" id="21"/>
          <p:cNvSpPr txBox="true"/>
          <p:nvPr/>
        </p:nvSpPr>
        <p:spPr>
          <a:xfrm rot="0">
            <a:off x="13154289" y="517674"/>
            <a:ext cx="735456" cy="197971"/>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rPr>
              <a:t>Photo</a:t>
            </a:r>
          </a:p>
        </p:txBody>
      </p:sp>
      <p:sp>
        <p:nvSpPr>
          <p:cNvPr name="TextBox 22" id="22"/>
          <p:cNvSpPr txBox="true"/>
          <p:nvPr/>
        </p:nvSpPr>
        <p:spPr>
          <a:xfrm rot="0">
            <a:off x="11898530" y="517674"/>
            <a:ext cx="809760" cy="197971"/>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rPr>
              <a:t>Home</a:t>
            </a:r>
          </a:p>
        </p:txBody>
      </p:sp>
      <p:sp>
        <p:nvSpPr>
          <p:cNvPr name="TextBox 23" id="23"/>
          <p:cNvSpPr txBox="true"/>
          <p:nvPr/>
        </p:nvSpPr>
        <p:spPr>
          <a:xfrm rot="0">
            <a:off x="1965342" y="1302725"/>
            <a:ext cx="6302167" cy="2046939"/>
          </a:xfrm>
          <a:prstGeom prst="rect">
            <a:avLst/>
          </a:prstGeom>
        </p:spPr>
        <p:txBody>
          <a:bodyPr anchor="t" rtlCol="false" tIns="0" lIns="0" bIns="0" rIns="0">
            <a:spAutoFit/>
          </a:bodyPr>
          <a:lstStyle/>
          <a:p>
            <a:pPr algn="l">
              <a:lnSpc>
                <a:spcPts val="8158"/>
              </a:lnSpc>
              <a:spcBef>
                <a:spcPct val="0"/>
              </a:spcBef>
            </a:pPr>
            <a:r>
              <a:rPr lang="en-US" sz="5827">
                <a:solidFill>
                  <a:srgbClr val="FFFFFF"/>
                </a:solidFill>
                <a:latin typeface="Bicubik"/>
              </a:rPr>
              <a:t>HOW DOES IT WORK</a:t>
            </a:r>
          </a:p>
        </p:txBody>
      </p:sp>
      <p:sp>
        <p:nvSpPr>
          <p:cNvPr name="Freeform 24" id="24"/>
          <p:cNvSpPr/>
          <p:nvPr/>
        </p:nvSpPr>
        <p:spPr>
          <a:xfrm flipH="false" flipV="false" rot="-5400000">
            <a:off x="3080282" y="2234724"/>
            <a:ext cx="240808" cy="2470689"/>
          </a:xfrm>
          <a:custGeom>
            <a:avLst/>
            <a:gdLst/>
            <a:ahLst/>
            <a:cxnLst/>
            <a:rect r="r" b="b" t="t" l="l"/>
            <a:pathLst>
              <a:path h="2470689" w="240808">
                <a:moveTo>
                  <a:pt x="0" y="0"/>
                </a:moveTo>
                <a:lnTo>
                  <a:pt x="240808" y="0"/>
                </a:lnTo>
                <a:lnTo>
                  <a:pt x="240808" y="2470689"/>
                </a:lnTo>
                <a:lnTo>
                  <a:pt x="0" y="247068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25" id="25"/>
          <p:cNvSpPr txBox="true"/>
          <p:nvPr/>
        </p:nvSpPr>
        <p:spPr>
          <a:xfrm rot="0">
            <a:off x="1965342" y="3929063"/>
            <a:ext cx="5968833" cy="2400300"/>
          </a:xfrm>
          <a:prstGeom prst="rect">
            <a:avLst/>
          </a:prstGeom>
        </p:spPr>
        <p:txBody>
          <a:bodyPr anchor="t" rtlCol="false" tIns="0" lIns="0" bIns="0" rIns="0">
            <a:spAutoFit/>
          </a:bodyPr>
          <a:lstStyle/>
          <a:p>
            <a:pPr algn="l">
              <a:lnSpc>
                <a:spcPts val="2519"/>
              </a:lnSpc>
            </a:pPr>
            <a:r>
              <a:rPr lang="en-US" sz="1799">
                <a:solidFill>
                  <a:srgbClr val="FFFFFF"/>
                </a:solidFill>
                <a:latin typeface="Open Sans"/>
              </a:rPr>
              <a:t>Generative AI starts with a prompt that could be in the form of a text, an image, a video, a design, musical notes, or any input that the AI system can process. Various AI algorithms then return new content in response to the prompt. Content can include essays, solutions to problems, or </a:t>
            </a:r>
            <a:r>
              <a:rPr lang="en-US" sz="1799">
                <a:solidFill>
                  <a:srgbClr val="FFFFFF"/>
                </a:solidFill>
                <a:latin typeface="Open Sans"/>
              </a:rPr>
              <a:t>realistic fakes created from pictures or audio of a person.</a:t>
            </a:r>
          </a:p>
          <a:p>
            <a:pPr algn="l">
              <a:lnSpc>
                <a:spcPts val="1680"/>
              </a:lnSpc>
              <a:spcBef>
                <a:spcPct val="0"/>
              </a:spcBef>
            </a:pPr>
          </a:p>
        </p:txBody>
      </p:sp>
      <p:sp>
        <p:nvSpPr>
          <p:cNvPr name="TextBox 26" id="26"/>
          <p:cNvSpPr txBox="true"/>
          <p:nvPr/>
        </p:nvSpPr>
        <p:spPr>
          <a:xfrm rot="0">
            <a:off x="1965342" y="6672263"/>
            <a:ext cx="5968833" cy="1868805"/>
          </a:xfrm>
          <a:prstGeom prst="rect">
            <a:avLst/>
          </a:prstGeom>
        </p:spPr>
        <p:txBody>
          <a:bodyPr anchor="t" rtlCol="false" tIns="0" lIns="0" bIns="0" rIns="0">
            <a:spAutoFit/>
          </a:bodyPr>
          <a:lstStyle/>
          <a:p>
            <a:pPr algn="l">
              <a:lnSpc>
                <a:spcPts val="2519"/>
              </a:lnSpc>
              <a:spcBef>
                <a:spcPct val="0"/>
              </a:spcBef>
            </a:pPr>
            <a:r>
              <a:rPr lang="en-US" sz="1799">
                <a:solidFill>
                  <a:srgbClr val="FFFFFF"/>
                </a:solidFill>
                <a:latin typeface="Open Sans"/>
              </a:rPr>
              <a:t>Now, pioneers in generative AI are developing better user experiences that let you describe a request in plain language. After an initial response, you can also customize the results with feedback about the style, tone and other elements you want the generated content to reflect.</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703" r="0" b="-1703"/>
            </a:stretch>
          </a:blipFill>
        </p:spPr>
      </p:sp>
      <p:grpSp>
        <p:nvGrpSpPr>
          <p:cNvPr name="Group 3" id="3"/>
          <p:cNvGrpSpPr/>
          <p:nvPr/>
        </p:nvGrpSpPr>
        <p:grpSpPr>
          <a:xfrm rot="0">
            <a:off x="17293116" y="565634"/>
            <a:ext cx="397367" cy="28996"/>
            <a:chOff x="0" y="0"/>
            <a:chExt cx="128243" cy="9358"/>
          </a:xfrm>
        </p:grpSpPr>
        <p:sp>
          <p:nvSpPr>
            <p:cNvPr name="Freeform 4" id="4"/>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gradFill rotWithShape="true">
              <a:gsLst>
                <a:gs pos="0">
                  <a:srgbClr val="6E009B">
                    <a:alpha val="100000"/>
                  </a:srgbClr>
                </a:gs>
                <a:gs pos="100000">
                  <a:srgbClr val="EB00FF">
                    <a:alpha val="100000"/>
                  </a:srgbClr>
                </a:gs>
              </a:gsLst>
              <a:lin ang="0"/>
            </a:gradFill>
          </p:spPr>
        </p:sp>
        <p:sp>
          <p:nvSpPr>
            <p:cNvPr name="TextBox 5" id="5"/>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17293116" y="657737"/>
            <a:ext cx="397367" cy="28996"/>
            <a:chOff x="0" y="0"/>
            <a:chExt cx="128243" cy="9358"/>
          </a:xfrm>
        </p:grpSpPr>
        <p:sp>
          <p:nvSpPr>
            <p:cNvPr name="Freeform 7" id="7"/>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gradFill rotWithShape="true">
              <a:gsLst>
                <a:gs pos="0">
                  <a:srgbClr val="6E009B">
                    <a:alpha val="100000"/>
                  </a:srgbClr>
                </a:gs>
                <a:gs pos="100000">
                  <a:srgbClr val="EB00FF">
                    <a:alpha val="100000"/>
                  </a:srgbClr>
                </a:gs>
              </a:gsLst>
              <a:lin ang="0"/>
            </a:gradFill>
          </p:spPr>
        </p:sp>
        <p:sp>
          <p:nvSpPr>
            <p:cNvPr name="TextBox 8" id="8"/>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sp>
        <p:nvSpPr>
          <p:cNvPr name="TextBox 9" id="9"/>
          <p:cNvSpPr txBox="true"/>
          <p:nvPr/>
        </p:nvSpPr>
        <p:spPr>
          <a:xfrm rot="0">
            <a:off x="15940842" y="517674"/>
            <a:ext cx="978460" cy="197971"/>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rPr>
              <a:t>Contact</a:t>
            </a:r>
          </a:p>
        </p:txBody>
      </p:sp>
      <p:sp>
        <p:nvSpPr>
          <p:cNvPr name="TextBox 10" id="10"/>
          <p:cNvSpPr txBox="true"/>
          <p:nvPr/>
        </p:nvSpPr>
        <p:spPr>
          <a:xfrm rot="0">
            <a:off x="14385046" y="517674"/>
            <a:ext cx="1060497" cy="198120"/>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rPr>
              <a:t>Importance</a:t>
            </a:r>
          </a:p>
        </p:txBody>
      </p:sp>
      <p:sp>
        <p:nvSpPr>
          <p:cNvPr name="TextBox 11" id="11"/>
          <p:cNvSpPr txBox="true"/>
          <p:nvPr/>
        </p:nvSpPr>
        <p:spPr>
          <a:xfrm rot="0">
            <a:off x="13154289" y="517674"/>
            <a:ext cx="735456" cy="198120"/>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rPr>
              <a:t>Content</a:t>
            </a:r>
          </a:p>
        </p:txBody>
      </p:sp>
      <p:sp>
        <p:nvSpPr>
          <p:cNvPr name="TextBox 12" id="12"/>
          <p:cNvSpPr txBox="true"/>
          <p:nvPr/>
        </p:nvSpPr>
        <p:spPr>
          <a:xfrm rot="0">
            <a:off x="11898530" y="517674"/>
            <a:ext cx="809760" cy="197971"/>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rPr>
              <a:t>Home</a:t>
            </a:r>
          </a:p>
        </p:txBody>
      </p:sp>
      <p:grpSp>
        <p:nvGrpSpPr>
          <p:cNvPr name="Group 13" id="13"/>
          <p:cNvGrpSpPr/>
          <p:nvPr/>
        </p:nvGrpSpPr>
        <p:grpSpPr>
          <a:xfrm rot="0">
            <a:off x="18144623" y="8078534"/>
            <a:ext cx="143377" cy="1179766"/>
            <a:chOff x="0" y="0"/>
            <a:chExt cx="46272" cy="380749"/>
          </a:xfrm>
        </p:grpSpPr>
        <p:sp>
          <p:nvSpPr>
            <p:cNvPr name="Freeform 14" id="14"/>
            <p:cNvSpPr/>
            <p:nvPr/>
          </p:nvSpPr>
          <p:spPr>
            <a:xfrm flipH="false" flipV="false" rot="0">
              <a:off x="0" y="0"/>
              <a:ext cx="46272" cy="380749"/>
            </a:xfrm>
            <a:custGeom>
              <a:avLst/>
              <a:gdLst/>
              <a:ahLst/>
              <a:cxnLst/>
              <a:rect r="r" b="b" t="t" l="l"/>
              <a:pathLst>
                <a:path h="380749" w="46272">
                  <a:moveTo>
                    <a:pt x="0" y="0"/>
                  </a:moveTo>
                  <a:lnTo>
                    <a:pt x="46272" y="0"/>
                  </a:lnTo>
                  <a:lnTo>
                    <a:pt x="46272" y="380749"/>
                  </a:lnTo>
                  <a:lnTo>
                    <a:pt x="0" y="380749"/>
                  </a:lnTo>
                  <a:close/>
                </a:path>
              </a:pathLst>
            </a:custGeom>
            <a:gradFill rotWithShape="true">
              <a:gsLst>
                <a:gs pos="0">
                  <a:srgbClr val="6E009B">
                    <a:alpha val="100000"/>
                  </a:srgbClr>
                </a:gs>
                <a:gs pos="100000">
                  <a:srgbClr val="EB00FF">
                    <a:alpha val="100000"/>
                  </a:srgbClr>
                </a:gs>
              </a:gsLst>
              <a:lin ang="2700000"/>
            </a:gradFill>
          </p:spPr>
        </p:sp>
        <p:sp>
          <p:nvSpPr>
            <p:cNvPr name="TextBox 15" id="15"/>
            <p:cNvSpPr txBox="true"/>
            <p:nvPr/>
          </p:nvSpPr>
          <p:spPr>
            <a:xfrm>
              <a:off x="0" y="-38100"/>
              <a:ext cx="46272" cy="418849"/>
            </a:xfrm>
            <a:prstGeom prst="rect">
              <a:avLst/>
            </a:prstGeom>
          </p:spPr>
          <p:txBody>
            <a:bodyPr anchor="ctr" rtlCol="false" tIns="50800" lIns="50800" bIns="50800" rIns="50800"/>
            <a:lstStyle/>
            <a:p>
              <a:pPr algn="ctr">
                <a:lnSpc>
                  <a:spcPts val="2659"/>
                </a:lnSpc>
                <a:spcBef>
                  <a:spcPct val="0"/>
                </a:spcBef>
              </a:pPr>
            </a:p>
          </p:txBody>
        </p:sp>
      </p:grpSp>
      <p:grpSp>
        <p:nvGrpSpPr>
          <p:cNvPr name="Group 16" id="16"/>
          <p:cNvGrpSpPr/>
          <p:nvPr/>
        </p:nvGrpSpPr>
        <p:grpSpPr>
          <a:xfrm rot="0">
            <a:off x="0" y="5221154"/>
            <a:ext cx="3839665" cy="3650681"/>
            <a:chOff x="0" y="0"/>
            <a:chExt cx="5119553" cy="4867575"/>
          </a:xfrm>
        </p:grpSpPr>
        <p:pic>
          <p:nvPicPr>
            <p:cNvPr name="Picture 17" id="17"/>
            <p:cNvPicPr>
              <a:picLocks noChangeAspect="true"/>
            </p:cNvPicPr>
            <p:nvPr/>
          </p:nvPicPr>
          <p:blipFill>
            <a:blip r:embed="rId3"/>
            <a:srcRect l="12659" t="0" r="28178" b="0"/>
            <a:stretch>
              <a:fillRect/>
            </a:stretch>
          </p:blipFill>
          <p:spPr>
            <a:xfrm flipH="false" flipV="false">
              <a:off x="0" y="0"/>
              <a:ext cx="5119553" cy="4867575"/>
            </a:xfrm>
            <a:prstGeom prst="rect">
              <a:avLst/>
            </a:prstGeom>
          </p:spPr>
        </p:pic>
      </p:grpSp>
      <p:grpSp>
        <p:nvGrpSpPr>
          <p:cNvPr name="Group 18" id="18"/>
          <p:cNvGrpSpPr/>
          <p:nvPr/>
        </p:nvGrpSpPr>
        <p:grpSpPr>
          <a:xfrm rot="0">
            <a:off x="0" y="9258300"/>
            <a:ext cx="7968899" cy="1028700"/>
            <a:chOff x="0" y="0"/>
            <a:chExt cx="1140293" cy="147200"/>
          </a:xfrm>
        </p:grpSpPr>
        <p:sp>
          <p:nvSpPr>
            <p:cNvPr name="Freeform 19" id="19"/>
            <p:cNvSpPr/>
            <p:nvPr/>
          </p:nvSpPr>
          <p:spPr>
            <a:xfrm flipH="false" flipV="false" rot="0">
              <a:off x="0" y="0"/>
              <a:ext cx="1140293" cy="147200"/>
            </a:xfrm>
            <a:custGeom>
              <a:avLst/>
              <a:gdLst/>
              <a:ahLst/>
              <a:cxnLst/>
              <a:rect r="r" b="b" t="t" l="l"/>
              <a:pathLst>
                <a:path h="147200" w="1140293">
                  <a:moveTo>
                    <a:pt x="0" y="0"/>
                  </a:moveTo>
                  <a:lnTo>
                    <a:pt x="1140293" y="0"/>
                  </a:lnTo>
                  <a:lnTo>
                    <a:pt x="1140293" y="147200"/>
                  </a:lnTo>
                  <a:lnTo>
                    <a:pt x="0" y="147200"/>
                  </a:lnTo>
                  <a:close/>
                </a:path>
              </a:pathLst>
            </a:custGeom>
            <a:gradFill rotWithShape="true">
              <a:gsLst>
                <a:gs pos="0">
                  <a:srgbClr val="6E009B">
                    <a:alpha val="100000"/>
                  </a:srgbClr>
                </a:gs>
                <a:gs pos="100000">
                  <a:srgbClr val="EB00FF">
                    <a:alpha val="100000"/>
                  </a:srgbClr>
                </a:gs>
              </a:gsLst>
              <a:lin ang="2700000"/>
            </a:gradFill>
          </p:spPr>
        </p:sp>
        <p:sp>
          <p:nvSpPr>
            <p:cNvPr name="TextBox 20" id="20"/>
            <p:cNvSpPr txBox="true"/>
            <p:nvPr/>
          </p:nvSpPr>
          <p:spPr>
            <a:xfrm>
              <a:off x="0" y="-38100"/>
              <a:ext cx="1140293" cy="185300"/>
            </a:xfrm>
            <a:prstGeom prst="rect">
              <a:avLst/>
            </a:prstGeom>
          </p:spPr>
          <p:txBody>
            <a:bodyPr anchor="ctr" rtlCol="false" tIns="50800" lIns="50800" bIns="50800" rIns="50800"/>
            <a:lstStyle/>
            <a:p>
              <a:pPr algn="ctr">
                <a:lnSpc>
                  <a:spcPts val="2659"/>
                </a:lnSpc>
              </a:pPr>
            </a:p>
          </p:txBody>
        </p:sp>
      </p:grpSp>
      <p:grpSp>
        <p:nvGrpSpPr>
          <p:cNvPr name="Group 21" id="21"/>
          <p:cNvGrpSpPr/>
          <p:nvPr/>
        </p:nvGrpSpPr>
        <p:grpSpPr>
          <a:xfrm rot="0">
            <a:off x="0" y="1028700"/>
            <a:ext cx="7968899" cy="3801929"/>
            <a:chOff x="0" y="0"/>
            <a:chExt cx="10625199" cy="5069239"/>
          </a:xfrm>
        </p:grpSpPr>
        <p:pic>
          <p:nvPicPr>
            <p:cNvPr name="Picture 22" id="22"/>
            <p:cNvPicPr>
              <a:picLocks noChangeAspect="true"/>
            </p:cNvPicPr>
            <p:nvPr/>
          </p:nvPicPr>
          <p:blipFill>
            <a:blip r:embed="rId4"/>
            <a:srcRect l="0" t="14195" r="0" b="14195"/>
            <a:stretch>
              <a:fillRect/>
            </a:stretch>
          </p:blipFill>
          <p:spPr>
            <a:xfrm flipH="false" flipV="false">
              <a:off x="0" y="0"/>
              <a:ext cx="10625199" cy="5069239"/>
            </a:xfrm>
            <a:prstGeom prst="rect">
              <a:avLst/>
            </a:prstGeom>
          </p:spPr>
        </p:pic>
      </p:grpSp>
      <p:grpSp>
        <p:nvGrpSpPr>
          <p:cNvPr name="Group 23" id="23"/>
          <p:cNvGrpSpPr/>
          <p:nvPr/>
        </p:nvGrpSpPr>
        <p:grpSpPr>
          <a:xfrm rot="0">
            <a:off x="4129234" y="5221154"/>
            <a:ext cx="3839665" cy="3650681"/>
            <a:chOff x="0" y="0"/>
            <a:chExt cx="5119553" cy="4867575"/>
          </a:xfrm>
        </p:grpSpPr>
        <p:pic>
          <p:nvPicPr>
            <p:cNvPr name="Picture 24" id="24"/>
            <p:cNvPicPr>
              <a:picLocks noChangeAspect="true"/>
            </p:cNvPicPr>
            <p:nvPr/>
          </p:nvPicPr>
          <p:blipFill>
            <a:blip r:embed="rId5"/>
            <a:srcRect l="29934" t="0" r="10903" b="0"/>
            <a:stretch>
              <a:fillRect/>
            </a:stretch>
          </p:blipFill>
          <p:spPr>
            <a:xfrm flipH="false" flipV="false">
              <a:off x="0" y="0"/>
              <a:ext cx="5119553" cy="4867575"/>
            </a:xfrm>
            <a:prstGeom prst="rect">
              <a:avLst/>
            </a:prstGeom>
          </p:spPr>
        </p:pic>
      </p:grpSp>
      <p:sp>
        <p:nvSpPr>
          <p:cNvPr name="TextBox 25" id="25"/>
          <p:cNvSpPr txBox="true"/>
          <p:nvPr/>
        </p:nvSpPr>
        <p:spPr>
          <a:xfrm rot="0">
            <a:off x="10303247" y="1899139"/>
            <a:ext cx="5525779" cy="1011372"/>
          </a:xfrm>
          <a:prstGeom prst="rect">
            <a:avLst/>
          </a:prstGeom>
        </p:spPr>
        <p:txBody>
          <a:bodyPr anchor="t" rtlCol="false" tIns="0" lIns="0" bIns="0" rIns="0">
            <a:spAutoFit/>
          </a:bodyPr>
          <a:lstStyle/>
          <a:p>
            <a:pPr algn="l">
              <a:lnSpc>
                <a:spcPts val="8158"/>
              </a:lnSpc>
              <a:spcBef>
                <a:spcPct val="0"/>
              </a:spcBef>
            </a:pPr>
            <a:r>
              <a:rPr lang="en-US" sz="5827">
                <a:solidFill>
                  <a:srgbClr val="FFFFFF"/>
                </a:solidFill>
                <a:latin typeface="Bicubik"/>
              </a:rPr>
              <a:t>BENEFITS</a:t>
            </a:r>
          </a:p>
        </p:txBody>
      </p:sp>
      <p:sp>
        <p:nvSpPr>
          <p:cNvPr name="Freeform 26" id="26"/>
          <p:cNvSpPr/>
          <p:nvPr/>
        </p:nvSpPr>
        <p:spPr>
          <a:xfrm flipH="false" flipV="false" rot="-5400000">
            <a:off x="11418187" y="2052853"/>
            <a:ext cx="240808" cy="2470689"/>
          </a:xfrm>
          <a:custGeom>
            <a:avLst/>
            <a:gdLst/>
            <a:ahLst/>
            <a:cxnLst/>
            <a:rect r="r" b="b" t="t" l="l"/>
            <a:pathLst>
              <a:path h="2470689" w="240808">
                <a:moveTo>
                  <a:pt x="0" y="0"/>
                </a:moveTo>
                <a:lnTo>
                  <a:pt x="240808" y="0"/>
                </a:lnTo>
                <a:lnTo>
                  <a:pt x="240808" y="2470690"/>
                </a:lnTo>
                <a:lnTo>
                  <a:pt x="0" y="247069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27" id="27"/>
          <p:cNvGrpSpPr/>
          <p:nvPr/>
        </p:nvGrpSpPr>
        <p:grpSpPr>
          <a:xfrm rot="0">
            <a:off x="10284497" y="3515349"/>
            <a:ext cx="807124" cy="807124"/>
            <a:chOff x="0" y="0"/>
            <a:chExt cx="812800" cy="812800"/>
          </a:xfrm>
        </p:grpSpPr>
        <p:sp>
          <p:nvSpPr>
            <p:cNvPr name="Freeform 28" id="28"/>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gradFill rotWithShape="true">
              <a:gsLst>
                <a:gs pos="0">
                  <a:srgbClr val="6E009B">
                    <a:alpha val="100000"/>
                  </a:srgbClr>
                </a:gs>
                <a:gs pos="100000">
                  <a:srgbClr val="EB00FF">
                    <a:alpha val="100000"/>
                  </a:srgbClr>
                </a:gs>
              </a:gsLst>
              <a:lin ang="2700000"/>
            </a:gradFill>
          </p:spPr>
        </p:sp>
        <p:sp>
          <p:nvSpPr>
            <p:cNvPr name="TextBox 29" id="29"/>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TextBox 30" id="30"/>
          <p:cNvSpPr txBox="true"/>
          <p:nvPr/>
        </p:nvSpPr>
        <p:spPr>
          <a:xfrm rot="0">
            <a:off x="10411994" y="3714092"/>
            <a:ext cx="552131" cy="371537"/>
          </a:xfrm>
          <a:prstGeom prst="rect">
            <a:avLst/>
          </a:prstGeom>
        </p:spPr>
        <p:txBody>
          <a:bodyPr anchor="t" rtlCol="false" tIns="0" lIns="0" bIns="0" rIns="0">
            <a:spAutoFit/>
          </a:bodyPr>
          <a:lstStyle/>
          <a:p>
            <a:pPr algn="ctr">
              <a:lnSpc>
                <a:spcPts val="3096"/>
              </a:lnSpc>
              <a:spcBef>
                <a:spcPct val="0"/>
              </a:spcBef>
            </a:pPr>
            <a:r>
              <a:rPr lang="en-US" sz="2212">
                <a:solidFill>
                  <a:srgbClr val="FFFFFF"/>
                </a:solidFill>
                <a:latin typeface="Open Sans Bold"/>
              </a:rPr>
              <a:t>01</a:t>
            </a:r>
          </a:p>
        </p:txBody>
      </p:sp>
      <p:sp>
        <p:nvSpPr>
          <p:cNvPr name="TextBox 31" id="31"/>
          <p:cNvSpPr txBox="true"/>
          <p:nvPr/>
        </p:nvSpPr>
        <p:spPr>
          <a:xfrm rot="0">
            <a:off x="11377371" y="3486774"/>
            <a:ext cx="4333680" cy="2473960"/>
          </a:xfrm>
          <a:prstGeom prst="rect">
            <a:avLst/>
          </a:prstGeom>
        </p:spPr>
        <p:txBody>
          <a:bodyPr anchor="t" rtlCol="false" tIns="0" lIns="0" bIns="0" rIns="0">
            <a:spAutoFit/>
          </a:bodyPr>
          <a:lstStyle/>
          <a:p>
            <a:pPr algn="l">
              <a:lnSpc>
                <a:spcPts val="2239"/>
              </a:lnSpc>
            </a:pPr>
            <a:r>
              <a:rPr lang="en-US" sz="1599">
                <a:solidFill>
                  <a:srgbClr val="FFFFFF"/>
                </a:solidFill>
                <a:latin typeface="Open Sans"/>
              </a:rPr>
              <a:t>Enhanced creativity</a:t>
            </a:r>
          </a:p>
          <a:p>
            <a:pPr algn="l">
              <a:lnSpc>
                <a:spcPts val="2239"/>
              </a:lnSpc>
            </a:pPr>
            <a:r>
              <a:rPr lang="en-US" sz="1599">
                <a:solidFill>
                  <a:srgbClr val="FFFFFF"/>
                </a:solidFill>
                <a:latin typeface="Open Sans"/>
              </a:rPr>
              <a:t>Gen AI tools can inspire creativity through automated brainstorming—generating multiple novel versions of content. These variations can also serve as starting points or references that help writers, artists, designers and other creators plow through creative blocks.</a:t>
            </a:r>
          </a:p>
          <a:p>
            <a:pPr algn="l">
              <a:lnSpc>
                <a:spcPts val="2239"/>
              </a:lnSpc>
              <a:spcBef>
                <a:spcPct val="0"/>
              </a:spcBef>
            </a:pPr>
          </a:p>
        </p:txBody>
      </p:sp>
      <p:grpSp>
        <p:nvGrpSpPr>
          <p:cNvPr name="Group 32" id="32"/>
          <p:cNvGrpSpPr/>
          <p:nvPr/>
        </p:nvGrpSpPr>
        <p:grpSpPr>
          <a:xfrm rot="0">
            <a:off x="10284497" y="5856527"/>
            <a:ext cx="807124" cy="807124"/>
            <a:chOff x="0" y="0"/>
            <a:chExt cx="812800" cy="812800"/>
          </a:xfrm>
        </p:grpSpPr>
        <p:sp>
          <p:nvSpPr>
            <p:cNvPr name="Freeform 33" id="33"/>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gradFill rotWithShape="true">
              <a:gsLst>
                <a:gs pos="0">
                  <a:srgbClr val="6E009B">
                    <a:alpha val="100000"/>
                  </a:srgbClr>
                </a:gs>
                <a:gs pos="100000">
                  <a:srgbClr val="EB00FF">
                    <a:alpha val="100000"/>
                  </a:srgbClr>
                </a:gs>
              </a:gsLst>
              <a:lin ang="2700000"/>
            </a:gradFill>
          </p:spPr>
        </p:sp>
        <p:sp>
          <p:nvSpPr>
            <p:cNvPr name="TextBox 34" id="34"/>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TextBox 35" id="35"/>
          <p:cNvSpPr txBox="true"/>
          <p:nvPr/>
        </p:nvSpPr>
        <p:spPr>
          <a:xfrm rot="0">
            <a:off x="10411994" y="6055271"/>
            <a:ext cx="552131" cy="371537"/>
          </a:xfrm>
          <a:prstGeom prst="rect">
            <a:avLst/>
          </a:prstGeom>
        </p:spPr>
        <p:txBody>
          <a:bodyPr anchor="t" rtlCol="false" tIns="0" lIns="0" bIns="0" rIns="0">
            <a:spAutoFit/>
          </a:bodyPr>
          <a:lstStyle/>
          <a:p>
            <a:pPr algn="ctr">
              <a:lnSpc>
                <a:spcPts val="3096"/>
              </a:lnSpc>
              <a:spcBef>
                <a:spcPct val="0"/>
              </a:spcBef>
            </a:pPr>
            <a:r>
              <a:rPr lang="en-US" sz="2212">
                <a:solidFill>
                  <a:srgbClr val="FFFFFF"/>
                </a:solidFill>
                <a:latin typeface="Open Sans Bold"/>
              </a:rPr>
              <a:t>02</a:t>
            </a:r>
          </a:p>
        </p:txBody>
      </p:sp>
      <p:sp>
        <p:nvSpPr>
          <p:cNvPr name="TextBox 36" id="36"/>
          <p:cNvSpPr txBox="true"/>
          <p:nvPr/>
        </p:nvSpPr>
        <p:spPr>
          <a:xfrm rot="0">
            <a:off x="11377371" y="5827952"/>
            <a:ext cx="4333680" cy="2473960"/>
          </a:xfrm>
          <a:prstGeom prst="rect">
            <a:avLst/>
          </a:prstGeom>
        </p:spPr>
        <p:txBody>
          <a:bodyPr anchor="t" rtlCol="false" tIns="0" lIns="0" bIns="0" rIns="0">
            <a:spAutoFit/>
          </a:bodyPr>
          <a:lstStyle/>
          <a:p>
            <a:pPr algn="l">
              <a:lnSpc>
                <a:spcPts val="2239"/>
              </a:lnSpc>
            </a:pPr>
            <a:r>
              <a:rPr lang="en-US" sz="1599">
                <a:solidFill>
                  <a:srgbClr val="FFFFFF"/>
                </a:solidFill>
                <a:latin typeface="Open Sans"/>
              </a:rPr>
              <a:t>Improved (and faster) decision-making</a:t>
            </a:r>
          </a:p>
          <a:p>
            <a:pPr algn="l">
              <a:lnSpc>
                <a:spcPts val="2239"/>
              </a:lnSpc>
            </a:pPr>
            <a:r>
              <a:rPr lang="en-US" sz="1599">
                <a:solidFill>
                  <a:srgbClr val="FFFFFF"/>
                </a:solidFill>
                <a:latin typeface="Open Sans"/>
              </a:rPr>
              <a:t>Generative AI excels at analyzing large datasets, identifying patterns and extracting meaningful insights—and then generating hypotheses and recommendations based on those insights to support executives, analysts, researchers and other professionals in making smarter, data-driven decisions.</a:t>
            </a:r>
          </a:p>
          <a:p>
            <a:pPr algn="l">
              <a:lnSpc>
                <a:spcPts val="2239"/>
              </a:lnSpc>
              <a:spcBef>
                <a:spcPct val="0"/>
              </a:spcBef>
            </a:pPr>
          </a:p>
        </p:txBody>
      </p:sp>
      <p:grpSp>
        <p:nvGrpSpPr>
          <p:cNvPr name="Group 37" id="37"/>
          <p:cNvGrpSpPr/>
          <p:nvPr/>
        </p:nvGrpSpPr>
        <p:grpSpPr>
          <a:xfrm rot="0">
            <a:off x="10284497" y="8078534"/>
            <a:ext cx="807124" cy="807124"/>
            <a:chOff x="0" y="0"/>
            <a:chExt cx="812800" cy="812800"/>
          </a:xfrm>
        </p:grpSpPr>
        <p:sp>
          <p:nvSpPr>
            <p:cNvPr name="Freeform 38" id="38"/>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gradFill rotWithShape="true">
              <a:gsLst>
                <a:gs pos="0">
                  <a:srgbClr val="6E009B">
                    <a:alpha val="100000"/>
                  </a:srgbClr>
                </a:gs>
                <a:gs pos="100000">
                  <a:srgbClr val="EB00FF">
                    <a:alpha val="100000"/>
                  </a:srgbClr>
                </a:gs>
              </a:gsLst>
              <a:lin ang="2700000"/>
            </a:gradFill>
          </p:spPr>
        </p:sp>
        <p:sp>
          <p:nvSpPr>
            <p:cNvPr name="TextBox 39" id="39"/>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TextBox 40" id="40"/>
          <p:cNvSpPr txBox="true"/>
          <p:nvPr/>
        </p:nvSpPr>
        <p:spPr>
          <a:xfrm rot="0">
            <a:off x="10411994" y="8277278"/>
            <a:ext cx="552131" cy="371537"/>
          </a:xfrm>
          <a:prstGeom prst="rect">
            <a:avLst/>
          </a:prstGeom>
        </p:spPr>
        <p:txBody>
          <a:bodyPr anchor="t" rtlCol="false" tIns="0" lIns="0" bIns="0" rIns="0">
            <a:spAutoFit/>
          </a:bodyPr>
          <a:lstStyle/>
          <a:p>
            <a:pPr algn="ctr">
              <a:lnSpc>
                <a:spcPts val="3096"/>
              </a:lnSpc>
              <a:spcBef>
                <a:spcPct val="0"/>
              </a:spcBef>
            </a:pPr>
            <a:r>
              <a:rPr lang="en-US" sz="2212">
                <a:solidFill>
                  <a:srgbClr val="FFFFFF"/>
                </a:solidFill>
                <a:latin typeface="Open Sans Bold"/>
              </a:rPr>
              <a:t>03</a:t>
            </a:r>
          </a:p>
        </p:txBody>
      </p:sp>
      <p:sp>
        <p:nvSpPr>
          <p:cNvPr name="TextBox 41" id="41"/>
          <p:cNvSpPr txBox="true"/>
          <p:nvPr/>
        </p:nvSpPr>
        <p:spPr>
          <a:xfrm rot="0">
            <a:off x="11377371" y="8127365"/>
            <a:ext cx="4333680" cy="1645285"/>
          </a:xfrm>
          <a:prstGeom prst="rect">
            <a:avLst/>
          </a:prstGeom>
        </p:spPr>
        <p:txBody>
          <a:bodyPr anchor="t" rtlCol="false" tIns="0" lIns="0" bIns="0" rIns="0">
            <a:spAutoFit/>
          </a:bodyPr>
          <a:lstStyle/>
          <a:p>
            <a:pPr algn="l">
              <a:lnSpc>
                <a:spcPts val="2239"/>
              </a:lnSpc>
            </a:pPr>
            <a:r>
              <a:rPr lang="en-US" sz="1599">
                <a:solidFill>
                  <a:srgbClr val="FFFFFF"/>
                </a:solidFill>
                <a:latin typeface="Open Sans"/>
              </a:rPr>
              <a:t>Constant availability</a:t>
            </a:r>
          </a:p>
          <a:p>
            <a:pPr algn="l">
              <a:lnSpc>
                <a:spcPts val="2239"/>
              </a:lnSpc>
            </a:pPr>
            <a:r>
              <a:rPr lang="en-US" sz="1599">
                <a:solidFill>
                  <a:srgbClr val="FFFFFF"/>
                </a:solidFill>
                <a:latin typeface="Open Sans"/>
              </a:rPr>
              <a:t>Generative AI operates continuously without fatigue, providing around-the-clock availability for tasks like customer support chatbots and automated responses.</a:t>
            </a:r>
          </a:p>
          <a:p>
            <a:pPr algn="l">
              <a:lnSpc>
                <a:spcPts val="2239"/>
              </a:lnSpc>
              <a:spcBef>
                <a:spcPct val="0"/>
              </a:spcBef>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703" r="0" b="-1703"/>
            </a:stretch>
          </a:blipFill>
        </p:spPr>
      </p:sp>
      <p:grpSp>
        <p:nvGrpSpPr>
          <p:cNvPr name="Group 3" id="3"/>
          <p:cNvGrpSpPr/>
          <p:nvPr/>
        </p:nvGrpSpPr>
        <p:grpSpPr>
          <a:xfrm rot="0">
            <a:off x="17293116" y="565634"/>
            <a:ext cx="397367" cy="28996"/>
            <a:chOff x="0" y="0"/>
            <a:chExt cx="128243" cy="9358"/>
          </a:xfrm>
        </p:grpSpPr>
        <p:sp>
          <p:nvSpPr>
            <p:cNvPr name="Freeform 4" id="4"/>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gradFill rotWithShape="true">
              <a:gsLst>
                <a:gs pos="0">
                  <a:srgbClr val="6E009B">
                    <a:alpha val="100000"/>
                  </a:srgbClr>
                </a:gs>
                <a:gs pos="100000">
                  <a:srgbClr val="EB00FF">
                    <a:alpha val="100000"/>
                  </a:srgbClr>
                </a:gs>
              </a:gsLst>
              <a:lin ang="0"/>
            </a:gradFill>
          </p:spPr>
        </p:sp>
        <p:sp>
          <p:nvSpPr>
            <p:cNvPr name="TextBox 5" id="5"/>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17293116" y="657737"/>
            <a:ext cx="397367" cy="28996"/>
            <a:chOff x="0" y="0"/>
            <a:chExt cx="128243" cy="9358"/>
          </a:xfrm>
        </p:grpSpPr>
        <p:sp>
          <p:nvSpPr>
            <p:cNvPr name="Freeform 7" id="7"/>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gradFill rotWithShape="true">
              <a:gsLst>
                <a:gs pos="0">
                  <a:srgbClr val="6E009B">
                    <a:alpha val="100000"/>
                  </a:srgbClr>
                </a:gs>
                <a:gs pos="100000">
                  <a:srgbClr val="EB00FF">
                    <a:alpha val="100000"/>
                  </a:srgbClr>
                </a:gs>
              </a:gsLst>
              <a:lin ang="0"/>
            </a:gradFill>
          </p:spPr>
        </p:sp>
        <p:sp>
          <p:nvSpPr>
            <p:cNvPr name="TextBox 8" id="8"/>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sp>
        <p:nvSpPr>
          <p:cNvPr name="TextBox 9" id="9"/>
          <p:cNvSpPr txBox="true"/>
          <p:nvPr/>
        </p:nvSpPr>
        <p:spPr>
          <a:xfrm rot="0">
            <a:off x="15940842" y="517674"/>
            <a:ext cx="978460" cy="197971"/>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rPr>
              <a:t>Contact</a:t>
            </a:r>
          </a:p>
        </p:txBody>
      </p:sp>
      <p:sp>
        <p:nvSpPr>
          <p:cNvPr name="TextBox 10" id="10"/>
          <p:cNvSpPr txBox="true"/>
          <p:nvPr/>
        </p:nvSpPr>
        <p:spPr>
          <a:xfrm rot="0">
            <a:off x="14385046" y="517674"/>
            <a:ext cx="1060497" cy="198120"/>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rPr>
              <a:t>Importance</a:t>
            </a:r>
          </a:p>
        </p:txBody>
      </p:sp>
      <p:sp>
        <p:nvSpPr>
          <p:cNvPr name="TextBox 11" id="11"/>
          <p:cNvSpPr txBox="true"/>
          <p:nvPr/>
        </p:nvSpPr>
        <p:spPr>
          <a:xfrm rot="0">
            <a:off x="13154289" y="517674"/>
            <a:ext cx="735456" cy="198120"/>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rPr>
              <a:t>Content</a:t>
            </a:r>
          </a:p>
        </p:txBody>
      </p:sp>
      <p:sp>
        <p:nvSpPr>
          <p:cNvPr name="TextBox 12" id="12"/>
          <p:cNvSpPr txBox="true"/>
          <p:nvPr/>
        </p:nvSpPr>
        <p:spPr>
          <a:xfrm rot="0">
            <a:off x="11898530" y="517674"/>
            <a:ext cx="809760" cy="197971"/>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rPr>
              <a:t>Home</a:t>
            </a:r>
          </a:p>
        </p:txBody>
      </p:sp>
      <p:grpSp>
        <p:nvGrpSpPr>
          <p:cNvPr name="Group 13" id="13"/>
          <p:cNvGrpSpPr/>
          <p:nvPr/>
        </p:nvGrpSpPr>
        <p:grpSpPr>
          <a:xfrm rot="0">
            <a:off x="18144623" y="8078534"/>
            <a:ext cx="143377" cy="1179766"/>
            <a:chOff x="0" y="0"/>
            <a:chExt cx="46272" cy="380749"/>
          </a:xfrm>
        </p:grpSpPr>
        <p:sp>
          <p:nvSpPr>
            <p:cNvPr name="Freeform 14" id="14"/>
            <p:cNvSpPr/>
            <p:nvPr/>
          </p:nvSpPr>
          <p:spPr>
            <a:xfrm flipH="false" flipV="false" rot="0">
              <a:off x="0" y="0"/>
              <a:ext cx="46272" cy="380749"/>
            </a:xfrm>
            <a:custGeom>
              <a:avLst/>
              <a:gdLst/>
              <a:ahLst/>
              <a:cxnLst/>
              <a:rect r="r" b="b" t="t" l="l"/>
              <a:pathLst>
                <a:path h="380749" w="46272">
                  <a:moveTo>
                    <a:pt x="0" y="0"/>
                  </a:moveTo>
                  <a:lnTo>
                    <a:pt x="46272" y="0"/>
                  </a:lnTo>
                  <a:lnTo>
                    <a:pt x="46272" y="380749"/>
                  </a:lnTo>
                  <a:lnTo>
                    <a:pt x="0" y="380749"/>
                  </a:lnTo>
                  <a:close/>
                </a:path>
              </a:pathLst>
            </a:custGeom>
            <a:gradFill rotWithShape="true">
              <a:gsLst>
                <a:gs pos="0">
                  <a:srgbClr val="6E009B">
                    <a:alpha val="100000"/>
                  </a:srgbClr>
                </a:gs>
                <a:gs pos="100000">
                  <a:srgbClr val="EB00FF">
                    <a:alpha val="100000"/>
                  </a:srgbClr>
                </a:gs>
              </a:gsLst>
              <a:lin ang="2700000"/>
            </a:gradFill>
          </p:spPr>
        </p:sp>
        <p:sp>
          <p:nvSpPr>
            <p:cNvPr name="TextBox 15" id="15"/>
            <p:cNvSpPr txBox="true"/>
            <p:nvPr/>
          </p:nvSpPr>
          <p:spPr>
            <a:xfrm>
              <a:off x="0" y="-38100"/>
              <a:ext cx="46272" cy="418849"/>
            </a:xfrm>
            <a:prstGeom prst="rect">
              <a:avLst/>
            </a:prstGeom>
          </p:spPr>
          <p:txBody>
            <a:bodyPr anchor="ctr" rtlCol="false" tIns="50800" lIns="50800" bIns="50800" rIns="50800"/>
            <a:lstStyle/>
            <a:p>
              <a:pPr algn="ctr">
                <a:lnSpc>
                  <a:spcPts val="2659"/>
                </a:lnSpc>
                <a:spcBef>
                  <a:spcPct val="0"/>
                </a:spcBef>
              </a:pPr>
            </a:p>
          </p:txBody>
        </p:sp>
      </p:grpSp>
      <p:grpSp>
        <p:nvGrpSpPr>
          <p:cNvPr name="Group 16" id="16"/>
          <p:cNvGrpSpPr/>
          <p:nvPr/>
        </p:nvGrpSpPr>
        <p:grpSpPr>
          <a:xfrm rot="0">
            <a:off x="9964921" y="1028700"/>
            <a:ext cx="6161246" cy="3960191"/>
            <a:chOff x="0" y="0"/>
            <a:chExt cx="8214995" cy="5280255"/>
          </a:xfrm>
        </p:grpSpPr>
        <p:pic>
          <p:nvPicPr>
            <p:cNvPr name="Picture 17" id="17"/>
            <p:cNvPicPr>
              <a:picLocks noChangeAspect="true"/>
            </p:cNvPicPr>
            <p:nvPr/>
          </p:nvPicPr>
          <p:blipFill>
            <a:blip r:embed="rId3"/>
            <a:srcRect l="0" t="1762" r="0" b="1762"/>
            <a:stretch>
              <a:fillRect/>
            </a:stretch>
          </p:blipFill>
          <p:spPr>
            <a:xfrm flipH="false" flipV="false">
              <a:off x="0" y="0"/>
              <a:ext cx="8214995" cy="5280255"/>
            </a:xfrm>
            <a:prstGeom prst="rect">
              <a:avLst/>
            </a:prstGeom>
          </p:spPr>
        </p:pic>
      </p:grpSp>
      <p:grpSp>
        <p:nvGrpSpPr>
          <p:cNvPr name="Group 18" id="18"/>
          <p:cNvGrpSpPr/>
          <p:nvPr/>
        </p:nvGrpSpPr>
        <p:grpSpPr>
          <a:xfrm rot="0">
            <a:off x="16430073" y="1028700"/>
            <a:ext cx="829227" cy="3960191"/>
            <a:chOff x="0" y="0"/>
            <a:chExt cx="118657" cy="566675"/>
          </a:xfrm>
        </p:grpSpPr>
        <p:sp>
          <p:nvSpPr>
            <p:cNvPr name="Freeform 19" id="19"/>
            <p:cNvSpPr/>
            <p:nvPr/>
          </p:nvSpPr>
          <p:spPr>
            <a:xfrm flipH="false" flipV="false" rot="0">
              <a:off x="0" y="0"/>
              <a:ext cx="118657" cy="566675"/>
            </a:xfrm>
            <a:custGeom>
              <a:avLst/>
              <a:gdLst/>
              <a:ahLst/>
              <a:cxnLst/>
              <a:rect r="r" b="b" t="t" l="l"/>
              <a:pathLst>
                <a:path h="566675" w="118657">
                  <a:moveTo>
                    <a:pt x="0" y="0"/>
                  </a:moveTo>
                  <a:lnTo>
                    <a:pt x="118657" y="0"/>
                  </a:lnTo>
                  <a:lnTo>
                    <a:pt x="118657" y="566675"/>
                  </a:lnTo>
                  <a:lnTo>
                    <a:pt x="0" y="566675"/>
                  </a:lnTo>
                  <a:close/>
                </a:path>
              </a:pathLst>
            </a:custGeom>
            <a:gradFill rotWithShape="true">
              <a:gsLst>
                <a:gs pos="0">
                  <a:srgbClr val="6E009B">
                    <a:alpha val="100000"/>
                  </a:srgbClr>
                </a:gs>
                <a:gs pos="100000">
                  <a:srgbClr val="EB00FF">
                    <a:alpha val="100000"/>
                  </a:srgbClr>
                </a:gs>
              </a:gsLst>
              <a:lin ang="2700000"/>
            </a:gradFill>
          </p:spPr>
        </p:sp>
        <p:sp>
          <p:nvSpPr>
            <p:cNvPr name="TextBox 20" id="20"/>
            <p:cNvSpPr txBox="true"/>
            <p:nvPr/>
          </p:nvSpPr>
          <p:spPr>
            <a:xfrm>
              <a:off x="0" y="-38100"/>
              <a:ext cx="118657" cy="604775"/>
            </a:xfrm>
            <a:prstGeom prst="rect">
              <a:avLst/>
            </a:prstGeom>
          </p:spPr>
          <p:txBody>
            <a:bodyPr anchor="ctr" rtlCol="false" tIns="50800" lIns="50800" bIns="50800" rIns="50800"/>
            <a:lstStyle/>
            <a:p>
              <a:pPr algn="ctr">
                <a:lnSpc>
                  <a:spcPts val="2659"/>
                </a:lnSpc>
              </a:pPr>
            </a:p>
          </p:txBody>
        </p:sp>
      </p:grpSp>
      <p:grpSp>
        <p:nvGrpSpPr>
          <p:cNvPr name="Group 21" id="21"/>
          <p:cNvGrpSpPr/>
          <p:nvPr/>
        </p:nvGrpSpPr>
        <p:grpSpPr>
          <a:xfrm rot="0">
            <a:off x="9964921" y="5298109"/>
            <a:ext cx="6161246" cy="3960191"/>
            <a:chOff x="0" y="0"/>
            <a:chExt cx="8214995" cy="5280255"/>
          </a:xfrm>
        </p:grpSpPr>
        <p:pic>
          <p:nvPicPr>
            <p:cNvPr name="Picture 22" id="22"/>
            <p:cNvPicPr>
              <a:picLocks noChangeAspect="true"/>
            </p:cNvPicPr>
            <p:nvPr/>
          </p:nvPicPr>
          <p:blipFill>
            <a:blip r:embed="rId4"/>
            <a:srcRect l="0" t="0" r="0" b="3525"/>
            <a:stretch>
              <a:fillRect/>
            </a:stretch>
          </p:blipFill>
          <p:spPr>
            <a:xfrm flipH="false" flipV="false">
              <a:off x="0" y="0"/>
              <a:ext cx="8214995" cy="5280255"/>
            </a:xfrm>
            <a:prstGeom prst="rect">
              <a:avLst/>
            </a:prstGeom>
          </p:spPr>
        </p:pic>
      </p:grpSp>
      <p:grpSp>
        <p:nvGrpSpPr>
          <p:cNvPr name="Group 23" id="23"/>
          <p:cNvGrpSpPr/>
          <p:nvPr/>
        </p:nvGrpSpPr>
        <p:grpSpPr>
          <a:xfrm rot="0">
            <a:off x="16430073" y="5298109"/>
            <a:ext cx="829227" cy="3960191"/>
            <a:chOff x="0" y="0"/>
            <a:chExt cx="118657" cy="566675"/>
          </a:xfrm>
        </p:grpSpPr>
        <p:sp>
          <p:nvSpPr>
            <p:cNvPr name="Freeform 24" id="24"/>
            <p:cNvSpPr/>
            <p:nvPr/>
          </p:nvSpPr>
          <p:spPr>
            <a:xfrm flipH="false" flipV="false" rot="0">
              <a:off x="0" y="0"/>
              <a:ext cx="118657" cy="566675"/>
            </a:xfrm>
            <a:custGeom>
              <a:avLst/>
              <a:gdLst/>
              <a:ahLst/>
              <a:cxnLst/>
              <a:rect r="r" b="b" t="t" l="l"/>
              <a:pathLst>
                <a:path h="566675" w="118657">
                  <a:moveTo>
                    <a:pt x="0" y="0"/>
                  </a:moveTo>
                  <a:lnTo>
                    <a:pt x="118657" y="0"/>
                  </a:lnTo>
                  <a:lnTo>
                    <a:pt x="118657" y="566675"/>
                  </a:lnTo>
                  <a:lnTo>
                    <a:pt x="0" y="566675"/>
                  </a:lnTo>
                  <a:close/>
                </a:path>
              </a:pathLst>
            </a:custGeom>
            <a:gradFill rotWithShape="true">
              <a:gsLst>
                <a:gs pos="0">
                  <a:srgbClr val="6E009B">
                    <a:alpha val="100000"/>
                  </a:srgbClr>
                </a:gs>
                <a:gs pos="100000">
                  <a:srgbClr val="EB00FF">
                    <a:alpha val="100000"/>
                  </a:srgbClr>
                </a:gs>
              </a:gsLst>
              <a:lin ang="2700000"/>
            </a:gradFill>
          </p:spPr>
        </p:sp>
        <p:sp>
          <p:nvSpPr>
            <p:cNvPr name="TextBox 25" id="25"/>
            <p:cNvSpPr txBox="true"/>
            <p:nvPr/>
          </p:nvSpPr>
          <p:spPr>
            <a:xfrm>
              <a:off x="0" y="-38100"/>
              <a:ext cx="118657" cy="604775"/>
            </a:xfrm>
            <a:prstGeom prst="rect">
              <a:avLst/>
            </a:prstGeom>
          </p:spPr>
          <p:txBody>
            <a:bodyPr anchor="ctr" rtlCol="false" tIns="50800" lIns="50800" bIns="50800" rIns="50800"/>
            <a:lstStyle/>
            <a:p>
              <a:pPr algn="ctr">
                <a:lnSpc>
                  <a:spcPts val="2659"/>
                </a:lnSpc>
              </a:pPr>
            </a:p>
          </p:txBody>
        </p:sp>
      </p:grpSp>
      <p:sp>
        <p:nvSpPr>
          <p:cNvPr name="TextBox 26" id="26"/>
          <p:cNvSpPr txBox="true"/>
          <p:nvPr/>
        </p:nvSpPr>
        <p:spPr>
          <a:xfrm rot="0">
            <a:off x="2106662" y="2092838"/>
            <a:ext cx="6125715" cy="1011372"/>
          </a:xfrm>
          <a:prstGeom prst="rect">
            <a:avLst/>
          </a:prstGeom>
        </p:spPr>
        <p:txBody>
          <a:bodyPr anchor="t" rtlCol="false" tIns="0" lIns="0" bIns="0" rIns="0">
            <a:spAutoFit/>
          </a:bodyPr>
          <a:lstStyle/>
          <a:p>
            <a:pPr algn="l">
              <a:lnSpc>
                <a:spcPts val="8158"/>
              </a:lnSpc>
              <a:spcBef>
                <a:spcPct val="0"/>
              </a:spcBef>
            </a:pPr>
            <a:r>
              <a:rPr lang="en-US" sz="5827">
                <a:solidFill>
                  <a:srgbClr val="FFFFFF"/>
                </a:solidFill>
                <a:latin typeface="Bicubik"/>
              </a:rPr>
              <a:t>LIMITATIONS</a:t>
            </a:r>
          </a:p>
        </p:txBody>
      </p:sp>
      <p:sp>
        <p:nvSpPr>
          <p:cNvPr name="Freeform 27" id="27"/>
          <p:cNvSpPr/>
          <p:nvPr/>
        </p:nvSpPr>
        <p:spPr>
          <a:xfrm flipH="false" flipV="false" rot="-5400000">
            <a:off x="3221602" y="1989269"/>
            <a:ext cx="240808" cy="2470689"/>
          </a:xfrm>
          <a:custGeom>
            <a:avLst/>
            <a:gdLst/>
            <a:ahLst/>
            <a:cxnLst/>
            <a:rect r="r" b="b" t="t" l="l"/>
            <a:pathLst>
              <a:path h="2470689" w="240808">
                <a:moveTo>
                  <a:pt x="0" y="0"/>
                </a:moveTo>
                <a:lnTo>
                  <a:pt x="240808" y="0"/>
                </a:lnTo>
                <a:lnTo>
                  <a:pt x="240808" y="2470690"/>
                </a:lnTo>
                <a:lnTo>
                  <a:pt x="0" y="247069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28" id="28"/>
          <p:cNvGrpSpPr/>
          <p:nvPr/>
        </p:nvGrpSpPr>
        <p:grpSpPr>
          <a:xfrm rot="0">
            <a:off x="2078608" y="3351861"/>
            <a:ext cx="807124" cy="807124"/>
            <a:chOff x="0" y="0"/>
            <a:chExt cx="812800" cy="812800"/>
          </a:xfrm>
        </p:grpSpPr>
        <p:sp>
          <p:nvSpPr>
            <p:cNvPr name="Freeform 29" id="29"/>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gradFill rotWithShape="true">
              <a:gsLst>
                <a:gs pos="0">
                  <a:srgbClr val="6E009B">
                    <a:alpha val="100000"/>
                  </a:srgbClr>
                </a:gs>
                <a:gs pos="100000">
                  <a:srgbClr val="EB00FF">
                    <a:alpha val="100000"/>
                  </a:srgbClr>
                </a:gs>
              </a:gsLst>
              <a:lin ang="2700000"/>
            </a:gradFill>
          </p:spPr>
        </p:sp>
        <p:sp>
          <p:nvSpPr>
            <p:cNvPr name="TextBox 30" id="30"/>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TextBox 31" id="31"/>
          <p:cNvSpPr txBox="true"/>
          <p:nvPr/>
        </p:nvSpPr>
        <p:spPr>
          <a:xfrm rot="0">
            <a:off x="2206105" y="3550605"/>
            <a:ext cx="552131" cy="371537"/>
          </a:xfrm>
          <a:prstGeom prst="rect">
            <a:avLst/>
          </a:prstGeom>
        </p:spPr>
        <p:txBody>
          <a:bodyPr anchor="t" rtlCol="false" tIns="0" lIns="0" bIns="0" rIns="0">
            <a:spAutoFit/>
          </a:bodyPr>
          <a:lstStyle/>
          <a:p>
            <a:pPr algn="ctr">
              <a:lnSpc>
                <a:spcPts val="3096"/>
              </a:lnSpc>
              <a:spcBef>
                <a:spcPct val="0"/>
              </a:spcBef>
            </a:pPr>
            <a:r>
              <a:rPr lang="en-US" sz="2212">
                <a:solidFill>
                  <a:srgbClr val="FFFFFF"/>
                </a:solidFill>
                <a:latin typeface="Open Sans Bold"/>
              </a:rPr>
              <a:t>01</a:t>
            </a:r>
          </a:p>
        </p:txBody>
      </p:sp>
      <p:sp>
        <p:nvSpPr>
          <p:cNvPr name="TextBox 32" id="32"/>
          <p:cNvSpPr txBox="true"/>
          <p:nvPr/>
        </p:nvSpPr>
        <p:spPr>
          <a:xfrm rot="0">
            <a:off x="3317510" y="3323286"/>
            <a:ext cx="4721874" cy="3302635"/>
          </a:xfrm>
          <a:prstGeom prst="rect">
            <a:avLst/>
          </a:prstGeom>
        </p:spPr>
        <p:txBody>
          <a:bodyPr anchor="t" rtlCol="false" tIns="0" lIns="0" bIns="0" rIns="0">
            <a:spAutoFit/>
          </a:bodyPr>
          <a:lstStyle/>
          <a:p>
            <a:pPr algn="l">
              <a:lnSpc>
                <a:spcPts val="2239"/>
              </a:lnSpc>
            </a:pPr>
            <a:r>
              <a:rPr lang="en-US" sz="1599">
                <a:solidFill>
                  <a:srgbClr val="FFFFFF"/>
                </a:solidFill>
                <a:latin typeface="Open Sans"/>
              </a:rPr>
              <a:t>Inconsistent outputs</a:t>
            </a:r>
          </a:p>
          <a:p>
            <a:pPr algn="l">
              <a:lnSpc>
                <a:spcPts val="2239"/>
              </a:lnSpc>
            </a:pPr>
            <a:r>
              <a:rPr lang="en-US" sz="1599">
                <a:solidFill>
                  <a:srgbClr val="FFFFFF"/>
                </a:solidFill>
                <a:latin typeface="Open Sans"/>
              </a:rPr>
              <a:t>Due to the variational or probabilistic nature of gen AI models, the same inputs can result in slightly or significantly different outputs. This can be undesirable in certain applications, such as customer service chatbots, where consistent outputs are expected or desired. Through prompt engineering—iteratively refining or compounding prompts—users can arrive at prompts that consistently deliver the results they want from their generative AI applications.</a:t>
            </a:r>
          </a:p>
          <a:p>
            <a:pPr algn="l">
              <a:lnSpc>
                <a:spcPts val="2239"/>
              </a:lnSpc>
              <a:spcBef>
                <a:spcPct val="0"/>
              </a:spcBef>
            </a:pPr>
          </a:p>
        </p:txBody>
      </p:sp>
      <p:grpSp>
        <p:nvGrpSpPr>
          <p:cNvPr name="Group 33" id="33"/>
          <p:cNvGrpSpPr/>
          <p:nvPr/>
        </p:nvGrpSpPr>
        <p:grpSpPr>
          <a:xfrm rot="0">
            <a:off x="2078608" y="6491605"/>
            <a:ext cx="807124" cy="807124"/>
            <a:chOff x="0" y="0"/>
            <a:chExt cx="812800" cy="812800"/>
          </a:xfrm>
        </p:grpSpPr>
        <p:sp>
          <p:nvSpPr>
            <p:cNvPr name="Freeform 34" id="34"/>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gradFill rotWithShape="true">
              <a:gsLst>
                <a:gs pos="0">
                  <a:srgbClr val="6E009B">
                    <a:alpha val="100000"/>
                  </a:srgbClr>
                </a:gs>
                <a:gs pos="100000">
                  <a:srgbClr val="EB00FF">
                    <a:alpha val="100000"/>
                  </a:srgbClr>
                </a:gs>
              </a:gsLst>
              <a:lin ang="2700000"/>
            </a:gradFill>
          </p:spPr>
        </p:sp>
        <p:sp>
          <p:nvSpPr>
            <p:cNvPr name="TextBox 35" id="35"/>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TextBox 36" id="36"/>
          <p:cNvSpPr txBox="true"/>
          <p:nvPr/>
        </p:nvSpPr>
        <p:spPr>
          <a:xfrm rot="0">
            <a:off x="2206105" y="6690349"/>
            <a:ext cx="552131" cy="371537"/>
          </a:xfrm>
          <a:prstGeom prst="rect">
            <a:avLst/>
          </a:prstGeom>
        </p:spPr>
        <p:txBody>
          <a:bodyPr anchor="t" rtlCol="false" tIns="0" lIns="0" bIns="0" rIns="0">
            <a:spAutoFit/>
          </a:bodyPr>
          <a:lstStyle/>
          <a:p>
            <a:pPr algn="ctr">
              <a:lnSpc>
                <a:spcPts val="3096"/>
              </a:lnSpc>
              <a:spcBef>
                <a:spcPct val="0"/>
              </a:spcBef>
            </a:pPr>
            <a:r>
              <a:rPr lang="en-US" sz="2212">
                <a:solidFill>
                  <a:srgbClr val="FFFFFF"/>
                </a:solidFill>
                <a:latin typeface="Open Sans Bold"/>
              </a:rPr>
              <a:t>02</a:t>
            </a:r>
          </a:p>
        </p:txBody>
      </p:sp>
      <p:sp>
        <p:nvSpPr>
          <p:cNvPr name="TextBox 37" id="37"/>
          <p:cNvSpPr txBox="true"/>
          <p:nvPr/>
        </p:nvSpPr>
        <p:spPr>
          <a:xfrm rot="0">
            <a:off x="3317510" y="6463030"/>
            <a:ext cx="4721874" cy="3823970"/>
          </a:xfrm>
          <a:prstGeom prst="rect">
            <a:avLst/>
          </a:prstGeom>
        </p:spPr>
        <p:txBody>
          <a:bodyPr anchor="t" rtlCol="false" tIns="0" lIns="0" bIns="0" rIns="0">
            <a:spAutoFit/>
          </a:bodyPr>
          <a:lstStyle/>
          <a:p>
            <a:pPr algn="l">
              <a:lnSpc>
                <a:spcPts val="2379"/>
              </a:lnSpc>
            </a:pPr>
            <a:r>
              <a:rPr lang="en-US" sz="1699">
                <a:solidFill>
                  <a:srgbClr val="FFFFFF"/>
                </a:solidFill>
                <a:latin typeface="Open Sans"/>
              </a:rPr>
              <a:t>Bias</a:t>
            </a:r>
          </a:p>
          <a:p>
            <a:pPr algn="l">
              <a:lnSpc>
                <a:spcPts val="2379"/>
              </a:lnSpc>
            </a:pPr>
            <a:r>
              <a:rPr lang="en-US" sz="1699">
                <a:solidFill>
                  <a:srgbClr val="FFFFFF"/>
                </a:solidFill>
                <a:latin typeface="Open Sans"/>
              </a:rPr>
              <a:t>Generative models may learn societal biases present in the training data—or in the labeled data, external data sources, or human evaluators used to tune the model—and generate biased, unfair or offensive content as a result. To prevent biased outputs from their models, developers must ensure diverse training data, establish guidelines for preventing bias during training and tuning, and continually evaluate model outputs for bias as well as accuracy.</a:t>
            </a:r>
          </a:p>
          <a:p>
            <a:pPr algn="l">
              <a:lnSpc>
                <a:spcPts val="2379"/>
              </a:lnSpc>
              <a:spcBef>
                <a:spcPct val="0"/>
              </a:spcBef>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703" r="0" b="-1703"/>
            </a:stretch>
          </a:blipFill>
        </p:spPr>
      </p:sp>
      <p:grpSp>
        <p:nvGrpSpPr>
          <p:cNvPr name="Group 3" id="3"/>
          <p:cNvGrpSpPr/>
          <p:nvPr/>
        </p:nvGrpSpPr>
        <p:grpSpPr>
          <a:xfrm rot="0">
            <a:off x="17293116" y="565634"/>
            <a:ext cx="397367" cy="28996"/>
            <a:chOff x="0" y="0"/>
            <a:chExt cx="128243" cy="9358"/>
          </a:xfrm>
        </p:grpSpPr>
        <p:sp>
          <p:nvSpPr>
            <p:cNvPr name="Freeform 4" id="4"/>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gradFill rotWithShape="true">
              <a:gsLst>
                <a:gs pos="0">
                  <a:srgbClr val="6E009B">
                    <a:alpha val="100000"/>
                  </a:srgbClr>
                </a:gs>
                <a:gs pos="100000">
                  <a:srgbClr val="EB00FF">
                    <a:alpha val="100000"/>
                  </a:srgbClr>
                </a:gs>
              </a:gsLst>
              <a:lin ang="0"/>
            </a:gradFill>
          </p:spPr>
        </p:sp>
        <p:sp>
          <p:nvSpPr>
            <p:cNvPr name="TextBox 5" id="5"/>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17293116" y="657737"/>
            <a:ext cx="397367" cy="28996"/>
            <a:chOff x="0" y="0"/>
            <a:chExt cx="128243" cy="9358"/>
          </a:xfrm>
        </p:grpSpPr>
        <p:sp>
          <p:nvSpPr>
            <p:cNvPr name="Freeform 7" id="7"/>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gradFill rotWithShape="true">
              <a:gsLst>
                <a:gs pos="0">
                  <a:srgbClr val="6E009B">
                    <a:alpha val="100000"/>
                  </a:srgbClr>
                </a:gs>
                <a:gs pos="100000">
                  <a:srgbClr val="EB00FF">
                    <a:alpha val="100000"/>
                  </a:srgbClr>
                </a:gs>
              </a:gsLst>
              <a:lin ang="0"/>
            </a:gradFill>
          </p:spPr>
        </p:sp>
        <p:sp>
          <p:nvSpPr>
            <p:cNvPr name="TextBox 8" id="8"/>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grpSp>
        <p:nvGrpSpPr>
          <p:cNvPr name="Group 9" id="9"/>
          <p:cNvGrpSpPr/>
          <p:nvPr/>
        </p:nvGrpSpPr>
        <p:grpSpPr>
          <a:xfrm rot="0">
            <a:off x="18144623" y="8078534"/>
            <a:ext cx="143377" cy="1179766"/>
            <a:chOff x="0" y="0"/>
            <a:chExt cx="46272" cy="380749"/>
          </a:xfrm>
        </p:grpSpPr>
        <p:sp>
          <p:nvSpPr>
            <p:cNvPr name="Freeform 10" id="10"/>
            <p:cNvSpPr/>
            <p:nvPr/>
          </p:nvSpPr>
          <p:spPr>
            <a:xfrm flipH="false" flipV="false" rot="0">
              <a:off x="0" y="0"/>
              <a:ext cx="46272" cy="380749"/>
            </a:xfrm>
            <a:custGeom>
              <a:avLst/>
              <a:gdLst/>
              <a:ahLst/>
              <a:cxnLst/>
              <a:rect r="r" b="b" t="t" l="l"/>
              <a:pathLst>
                <a:path h="380749" w="46272">
                  <a:moveTo>
                    <a:pt x="0" y="0"/>
                  </a:moveTo>
                  <a:lnTo>
                    <a:pt x="46272" y="0"/>
                  </a:lnTo>
                  <a:lnTo>
                    <a:pt x="46272" y="380749"/>
                  </a:lnTo>
                  <a:lnTo>
                    <a:pt x="0" y="380749"/>
                  </a:lnTo>
                  <a:close/>
                </a:path>
              </a:pathLst>
            </a:custGeom>
            <a:gradFill rotWithShape="true">
              <a:gsLst>
                <a:gs pos="0">
                  <a:srgbClr val="6E009B">
                    <a:alpha val="100000"/>
                  </a:srgbClr>
                </a:gs>
                <a:gs pos="100000">
                  <a:srgbClr val="EB00FF">
                    <a:alpha val="100000"/>
                  </a:srgbClr>
                </a:gs>
              </a:gsLst>
              <a:lin ang="2700000"/>
            </a:gradFill>
          </p:spPr>
        </p:sp>
        <p:sp>
          <p:nvSpPr>
            <p:cNvPr name="TextBox 11" id="11"/>
            <p:cNvSpPr txBox="true"/>
            <p:nvPr/>
          </p:nvSpPr>
          <p:spPr>
            <a:xfrm>
              <a:off x="0" y="-38100"/>
              <a:ext cx="46272" cy="418849"/>
            </a:xfrm>
            <a:prstGeom prst="rect">
              <a:avLst/>
            </a:prstGeom>
          </p:spPr>
          <p:txBody>
            <a:bodyPr anchor="ctr" rtlCol="false" tIns="50800" lIns="50800" bIns="50800" rIns="50800"/>
            <a:lstStyle/>
            <a:p>
              <a:pPr algn="ctr">
                <a:lnSpc>
                  <a:spcPts val="2659"/>
                </a:lnSpc>
                <a:spcBef>
                  <a:spcPct val="0"/>
                </a:spcBef>
              </a:pPr>
            </a:p>
          </p:txBody>
        </p:sp>
      </p:grpSp>
      <p:grpSp>
        <p:nvGrpSpPr>
          <p:cNvPr name="Group 12" id="12"/>
          <p:cNvGrpSpPr/>
          <p:nvPr/>
        </p:nvGrpSpPr>
        <p:grpSpPr>
          <a:xfrm rot="0">
            <a:off x="2083259" y="4152911"/>
            <a:ext cx="3101183" cy="3101183"/>
            <a:chOff x="0" y="0"/>
            <a:chExt cx="4134911" cy="4134911"/>
          </a:xfrm>
        </p:grpSpPr>
        <p:pic>
          <p:nvPicPr>
            <p:cNvPr name="Picture 13" id="13"/>
            <p:cNvPicPr>
              <a:picLocks noChangeAspect="true"/>
            </p:cNvPicPr>
            <p:nvPr/>
          </p:nvPicPr>
          <p:blipFill>
            <a:blip r:embed="rId3"/>
            <a:srcRect l="0" t="0" r="0" b="0"/>
            <a:stretch>
              <a:fillRect/>
            </a:stretch>
          </p:blipFill>
          <p:spPr>
            <a:xfrm flipH="false" flipV="false">
              <a:off x="0" y="0"/>
              <a:ext cx="4134911" cy="4134911"/>
            </a:xfrm>
            <a:prstGeom prst="rect">
              <a:avLst/>
            </a:prstGeom>
          </p:spPr>
        </p:pic>
      </p:grpSp>
      <p:grpSp>
        <p:nvGrpSpPr>
          <p:cNvPr name="Group 14" id="14"/>
          <p:cNvGrpSpPr/>
          <p:nvPr/>
        </p:nvGrpSpPr>
        <p:grpSpPr>
          <a:xfrm rot="0">
            <a:off x="2083259" y="7525263"/>
            <a:ext cx="3101183" cy="685718"/>
            <a:chOff x="0" y="0"/>
            <a:chExt cx="588799" cy="130192"/>
          </a:xfrm>
        </p:grpSpPr>
        <p:sp>
          <p:nvSpPr>
            <p:cNvPr name="Freeform 15" id="15"/>
            <p:cNvSpPr/>
            <p:nvPr/>
          </p:nvSpPr>
          <p:spPr>
            <a:xfrm flipH="false" flipV="false" rot="0">
              <a:off x="0" y="0"/>
              <a:ext cx="588799" cy="130192"/>
            </a:xfrm>
            <a:custGeom>
              <a:avLst/>
              <a:gdLst/>
              <a:ahLst/>
              <a:cxnLst/>
              <a:rect r="r" b="b" t="t" l="l"/>
              <a:pathLst>
                <a:path h="130192" w="588799">
                  <a:moveTo>
                    <a:pt x="0" y="0"/>
                  </a:moveTo>
                  <a:lnTo>
                    <a:pt x="588799" y="0"/>
                  </a:lnTo>
                  <a:lnTo>
                    <a:pt x="588799" y="130192"/>
                  </a:lnTo>
                  <a:lnTo>
                    <a:pt x="0" y="130192"/>
                  </a:lnTo>
                  <a:close/>
                </a:path>
              </a:pathLst>
            </a:custGeom>
            <a:gradFill rotWithShape="true">
              <a:gsLst>
                <a:gs pos="0">
                  <a:srgbClr val="6E009B">
                    <a:alpha val="100000"/>
                  </a:srgbClr>
                </a:gs>
                <a:gs pos="100000">
                  <a:srgbClr val="EB00FF">
                    <a:alpha val="100000"/>
                  </a:srgbClr>
                </a:gs>
              </a:gsLst>
              <a:lin ang="2700000"/>
            </a:gradFill>
          </p:spPr>
        </p:sp>
        <p:sp>
          <p:nvSpPr>
            <p:cNvPr name="TextBox 16" id="16"/>
            <p:cNvSpPr txBox="true"/>
            <p:nvPr/>
          </p:nvSpPr>
          <p:spPr>
            <a:xfrm>
              <a:off x="0" y="-38100"/>
              <a:ext cx="588799" cy="168292"/>
            </a:xfrm>
            <a:prstGeom prst="rect">
              <a:avLst/>
            </a:prstGeom>
          </p:spPr>
          <p:txBody>
            <a:bodyPr anchor="ctr" rtlCol="false" tIns="50800" lIns="50800" bIns="50800" rIns="50800"/>
            <a:lstStyle/>
            <a:p>
              <a:pPr algn="ctr">
                <a:lnSpc>
                  <a:spcPts val="2659"/>
                </a:lnSpc>
              </a:pPr>
            </a:p>
          </p:txBody>
        </p:sp>
      </p:grpSp>
      <p:grpSp>
        <p:nvGrpSpPr>
          <p:cNvPr name="Group 17" id="17"/>
          <p:cNvGrpSpPr/>
          <p:nvPr/>
        </p:nvGrpSpPr>
        <p:grpSpPr>
          <a:xfrm rot="0">
            <a:off x="5756692" y="4152911"/>
            <a:ext cx="3101183" cy="3101183"/>
            <a:chOff x="0" y="0"/>
            <a:chExt cx="4134911" cy="4134911"/>
          </a:xfrm>
        </p:grpSpPr>
        <p:pic>
          <p:nvPicPr>
            <p:cNvPr name="Picture 18" id="18"/>
            <p:cNvPicPr>
              <a:picLocks noChangeAspect="true"/>
            </p:cNvPicPr>
            <p:nvPr/>
          </p:nvPicPr>
          <p:blipFill>
            <a:blip r:embed="rId4"/>
            <a:srcRect l="0" t="0" r="0" b="0"/>
            <a:stretch>
              <a:fillRect/>
            </a:stretch>
          </p:blipFill>
          <p:spPr>
            <a:xfrm flipH="false" flipV="false">
              <a:off x="0" y="0"/>
              <a:ext cx="4134911" cy="4134911"/>
            </a:xfrm>
            <a:prstGeom prst="rect">
              <a:avLst/>
            </a:prstGeom>
          </p:spPr>
        </p:pic>
      </p:grpSp>
      <p:grpSp>
        <p:nvGrpSpPr>
          <p:cNvPr name="Group 19" id="19"/>
          <p:cNvGrpSpPr/>
          <p:nvPr/>
        </p:nvGrpSpPr>
        <p:grpSpPr>
          <a:xfrm rot="0">
            <a:off x="5756692" y="7525263"/>
            <a:ext cx="3101183" cy="685718"/>
            <a:chOff x="0" y="0"/>
            <a:chExt cx="588799" cy="130192"/>
          </a:xfrm>
        </p:grpSpPr>
        <p:sp>
          <p:nvSpPr>
            <p:cNvPr name="Freeform 20" id="20"/>
            <p:cNvSpPr/>
            <p:nvPr/>
          </p:nvSpPr>
          <p:spPr>
            <a:xfrm flipH="false" flipV="false" rot="0">
              <a:off x="0" y="0"/>
              <a:ext cx="588799" cy="130192"/>
            </a:xfrm>
            <a:custGeom>
              <a:avLst/>
              <a:gdLst/>
              <a:ahLst/>
              <a:cxnLst/>
              <a:rect r="r" b="b" t="t" l="l"/>
              <a:pathLst>
                <a:path h="130192" w="588799">
                  <a:moveTo>
                    <a:pt x="0" y="0"/>
                  </a:moveTo>
                  <a:lnTo>
                    <a:pt x="588799" y="0"/>
                  </a:lnTo>
                  <a:lnTo>
                    <a:pt x="588799" y="130192"/>
                  </a:lnTo>
                  <a:lnTo>
                    <a:pt x="0" y="130192"/>
                  </a:lnTo>
                  <a:close/>
                </a:path>
              </a:pathLst>
            </a:custGeom>
            <a:gradFill rotWithShape="true">
              <a:gsLst>
                <a:gs pos="0">
                  <a:srgbClr val="6E009B">
                    <a:alpha val="100000"/>
                  </a:srgbClr>
                </a:gs>
                <a:gs pos="100000">
                  <a:srgbClr val="EB00FF">
                    <a:alpha val="100000"/>
                  </a:srgbClr>
                </a:gs>
              </a:gsLst>
              <a:lin ang="2700000"/>
            </a:gradFill>
          </p:spPr>
        </p:sp>
        <p:sp>
          <p:nvSpPr>
            <p:cNvPr name="TextBox 21" id="21"/>
            <p:cNvSpPr txBox="true"/>
            <p:nvPr/>
          </p:nvSpPr>
          <p:spPr>
            <a:xfrm>
              <a:off x="0" y="-38100"/>
              <a:ext cx="588799" cy="168292"/>
            </a:xfrm>
            <a:prstGeom prst="rect">
              <a:avLst/>
            </a:prstGeom>
          </p:spPr>
          <p:txBody>
            <a:bodyPr anchor="ctr" rtlCol="false" tIns="50800" lIns="50800" bIns="50800" rIns="50800"/>
            <a:lstStyle/>
            <a:p>
              <a:pPr algn="ctr">
                <a:lnSpc>
                  <a:spcPts val="2659"/>
                </a:lnSpc>
              </a:pPr>
            </a:p>
          </p:txBody>
        </p:sp>
      </p:grpSp>
      <p:grpSp>
        <p:nvGrpSpPr>
          <p:cNvPr name="Group 22" id="22"/>
          <p:cNvGrpSpPr/>
          <p:nvPr/>
        </p:nvGrpSpPr>
        <p:grpSpPr>
          <a:xfrm rot="0">
            <a:off x="9430125" y="4152911"/>
            <a:ext cx="3101183" cy="3101183"/>
            <a:chOff x="0" y="0"/>
            <a:chExt cx="4134911" cy="4134911"/>
          </a:xfrm>
        </p:grpSpPr>
        <p:pic>
          <p:nvPicPr>
            <p:cNvPr name="Picture 23" id="23"/>
            <p:cNvPicPr>
              <a:picLocks noChangeAspect="true"/>
            </p:cNvPicPr>
            <p:nvPr/>
          </p:nvPicPr>
          <p:blipFill>
            <a:blip r:embed="rId5"/>
            <a:srcRect l="22000" t="0" r="22000" b="0"/>
            <a:stretch>
              <a:fillRect/>
            </a:stretch>
          </p:blipFill>
          <p:spPr>
            <a:xfrm flipH="false" flipV="false">
              <a:off x="0" y="0"/>
              <a:ext cx="4134911" cy="4134911"/>
            </a:xfrm>
            <a:prstGeom prst="rect">
              <a:avLst/>
            </a:prstGeom>
          </p:spPr>
        </p:pic>
      </p:grpSp>
      <p:grpSp>
        <p:nvGrpSpPr>
          <p:cNvPr name="Group 24" id="24"/>
          <p:cNvGrpSpPr/>
          <p:nvPr/>
        </p:nvGrpSpPr>
        <p:grpSpPr>
          <a:xfrm rot="0">
            <a:off x="9430125" y="7525263"/>
            <a:ext cx="3101183" cy="685718"/>
            <a:chOff x="0" y="0"/>
            <a:chExt cx="588799" cy="130192"/>
          </a:xfrm>
        </p:grpSpPr>
        <p:sp>
          <p:nvSpPr>
            <p:cNvPr name="Freeform 25" id="25"/>
            <p:cNvSpPr/>
            <p:nvPr/>
          </p:nvSpPr>
          <p:spPr>
            <a:xfrm flipH="false" flipV="false" rot="0">
              <a:off x="0" y="0"/>
              <a:ext cx="588799" cy="130192"/>
            </a:xfrm>
            <a:custGeom>
              <a:avLst/>
              <a:gdLst/>
              <a:ahLst/>
              <a:cxnLst/>
              <a:rect r="r" b="b" t="t" l="l"/>
              <a:pathLst>
                <a:path h="130192" w="588799">
                  <a:moveTo>
                    <a:pt x="0" y="0"/>
                  </a:moveTo>
                  <a:lnTo>
                    <a:pt x="588799" y="0"/>
                  </a:lnTo>
                  <a:lnTo>
                    <a:pt x="588799" y="130192"/>
                  </a:lnTo>
                  <a:lnTo>
                    <a:pt x="0" y="130192"/>
                  </a:lnTo>
                  <a:close/>
                </a:path>
              </a:pathLst>
            </a:custGeom>
            <a:gradFill rotWithShape="true">
              <a:gsLst>
                <a:gs pos="0">
                  <a:srgbClr val="6E009B">
                    <a:alpha val="100000"/>
                  </a:srgbClr>
                </a:gs>
                <a:gs pos="100000">
                  <a:srgbClr val="EB00FF">
                    <a:alpha val="100000"/>
                  </a:srgbClr>
                </a:gs>
              </a:gsLst>
              <a:lin ang="2700000"/>
            </a:gradFill>
          </p:spPr>
        </p:sp>
        <p:sp>
          <p:nvSpPr>
            <p:cNvPr name="TextBox 26" id="26"/>
            <p:cNvSpPr txBox="true"/>
            <p:nvPr/>
          </p:nvSpPr>
          <p:spPr>
            <a:xfrm>
              <a:off x="0" y="-38100"/>
              <a:ext cx="588799" cy="168292"/>
            </a:xfrm>
            <a:prstGeom prst="rect">
              <a:avLst/>
            </a:prstGeom>
          </p:spPr>
          <p:txBody>
            <a:bodyPr anchor="ctr" rtlCol="false" tIns="50800" lIns="50800" bIns="50800" rIns="50800"/>
            <a:lstStyle/>
            <a:p>
              <a:pPr algn="ctr">
                <a:lnSpc>
                  <a:spcPts val="2659"/>
                </a:lnSpc>
              </a:pPr>
            </a:p>
          </p:txBody>
        </p:sp>
      </p:grpSp>
      <p:grpSp>
        <p:nvGrpSpPr>
          <p:cNvPr name="Group 27" id="27"/>
          <p:cNvGrpSpPr/>
          <p:nvPr/>
        </p:nvGrpSpPr>
        <p:grpSpPr>
          <a:xfrm rot="0">
            <a:off x="13103558" y="4152911"/>
            <a:ext cx="3101183" cy="3101183"/>
            <a:chOff x="0" y="0"/>
            <a:chExt cx="4134911" cy="4134911"/>
          </a:xfrm>
        </p:grpSpPr>
        <p:pic>
          <p:nvPicPr>
            <p:cNvPr name="Picture 28" id="28"/>
            <p:cNvPicPr>
              <a:picLocks noChangeAspect="true"/>
            </p:cNvPicPr>
            <p:nvPr/>
          </p:nvPicPr>
          <p:blipFill>
            <a:blip r:embed="rId6"/>
            <a:srcRect l="0" t="0" r="0" b="0"/>
            <a:stretch>
              <a:fillRect/>
            </a:stretch>
          </p:blipFill>
          <p:spPr>
            <a:xfrm flipH="false" flipV="false">
              <a:off x="0" y="0"/>
              <a:ext cx="4134911" cy="4134911"/>
            </a:xfrm>
            <a:prstGeom prst="rect">
              <a:avLst/>
            </a:prstGeom>
          </p:spPr>
        </p:pic>
      </p:grpSp>
      <p:grpSp>
        <p:nvGrpSpPr>
          <p:cNvPr name="Group 29" id="29"/>
          <p:cNvGrpSpPr/>
          <p:nvPr/>
        </p:nvGrpSpPr>
        <p:grpSpPr>
          <a:xfrm rot="0">
            <a:off x="13103558" y="7525263"/>
            <a:ext cx="3101183" cy="685718"/>
            <a:chOff x="0" y="0"/>
            <a:chExt cx="588799" cy="130192"/>
          </a:xfrm>
        </p:grpSpPr>
        <p:sp>
          <p:nvSpPr>
            <p:cNvPr name="Freeform 30" id="30"/>
            <p:cNvSpPr/>
            <p:nvPr/>
          </p:nvSpPr>
          <p:spPr>
            <a:xfrm flipH="false" flipV="false" rot="0">
              <a:off x="0" y="0"/>
              <a:ext cx="588799" cy="130192"/>
            </a:xfrm>
            <a:custGeom>
              <a:avLst/>
              <a:gdLst/>
              <a:ahLst/>
              <a:cxnLst/>
              <a:rect r="r" b="b" t="t" l="l"/>
              <a:pathLst>
                <a:path h="130192" w="588799">
                  <a:moveTo>
                    <a:pt x="0" y="0"/>
                  </a:moveTo>
                  <a:lnTo>
                    <a:pt x="588799" y="0"/>
                  </a:lnTo>
                  <a:lnTo>
                    <a:pt x="588799" y="130192"/>
                  </a:lnTo>
                  <a:lnTo>
                    <a:pt x="0" y="130192"/>
                  </a:lnTo>
                  <a:close/>
                </a:path>
              </a:pathLst>
            </a:custGeom>
            <a:gradFill rotWithShape="true">
              <a:gsLst>
                <a:gs pos="0">
                  <a:srgbClr val="6E009B">
                    <a:alpha val="100000"/>
                  </a:srgbClr>
                </a:gs>
                <a:gs pos="100000">
                  <a:srgbClr val="EB00FF">
                    <a:alpha val="100000"/>
                  </a:srgbClr>
                </a:gs>
              </a:gsLst>
              <a:lin ang="2700000"/>
            </a:gradFill>
          </p:spPr>
        </p:sp>
        <p:sp>
          <p:nvSpPr>
            <p:cNvPr name="TextBox 31" id="31"/>
            <p:cNvSpPr txBox="true"/>
            <p:nvPr/>
          </p:nvSpPr>
          <p:spPr>
            <a:xfrm>
              <a:off x="0" y="-38100"/>
              <a:ext cx="588799" cy="168292"/>
            </a:xfrm>
            <a:prstGeom prst="rect">
              <a:avLst/>
            </a:prstGeom>
          </p:spPr>
          <p:txBody>
            <a:bodyPr anchor="ctr" rtlCol="false" tIns="50800" lIns="50800" bIns="50800" rIns="50800"/>
            <a:lstStyle/>
            <a:p>
              <a:pPr algn="ctr">
                <a:lnSpc>
                  <a:spcPts val="2659"/>
                </a:lnSpc>
              </a:pPr>
            </a:p>
          </p:txBody>
        </p:sp>
      </p:grpSp>
      <p:sp>
        <p:nvSpPr>
          <p:cNvPr name="Freeform 32" id="32"/>
          <p:cNvSpPr/>
          <p:nvPr/>
        </p:nvSpPr>
        <p:spPr>
          <a:xfrm flipH="false" flipV="false" rot="-5400000">
            <a:off x="9023596" y="2007520"/>
            <a:ext cx="240808" cy="2470689"/>
          </a:xfrm>
          <a:custGeom>
            <a:avLst/>
            <a:gdLst/>
            <a:ahLst/>
            <a:cxnLst/>
            <a:rect r="r" b="b" t="t" l="l"/>
            <a:pathLst>
              <a:path h="2470689" w="240808">
                <a:moveTo>
                  <a:pt x="0" y="0"/>
                </a:moveTo>
                <a:lnTo>
                  <a:pt x="240808" y="0"/>
                </a:lnTo>
                <a:lnTo>
                  <a:pt x="240808" y="2470690"/>
                </a:lnTo>
                <a:lnTo>
                  <a:pt x="0" y="247069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33" id="33"/>
          <p:cNvSpPr txBox="true"/>
          <p:nvPr/>
        </p:nvSpPr>
        <p:spPr>
          <a:xfrm rot="0">
            <a:off x="15940842" y="517674"/>
            <a:ext cx="978460" cy="197971"/>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rPr>
              <a:t>Contact</a:t>
            </a:r>
          </a:p>
        </p:txBody>
      </p:sp>
      <p:sp>
        <p:nvSpPr>
          <p:cNvPr name="TextBox 34" id="34"/>
          <p:cNvSpPr txBox="true"/>
          <p:nvPr/>
        </p:nvSpPr>
        <p:spPr>
          <a:xfrm rot="0">
            <a:off x="14385046" y="517674"/>
            <a:ext cx="1060497" cy="198120"/>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rPr>
              <a:t>Importance</a:t>
            </a:r>
          </a:p>
        </p:txBody>
      </p:sp>
      <p:sp>
        <p:nvSpPr>
          <p:cNvPr name="TextBox 35" id="35"/>
          <p:cNvSpPr txBox="true"/>
          <p:nvPr/>
        </p:nvSpPr>
        <p:spPr>
          <a:xfrm rot="0">
            <a:off x="13154289" y="517674"/>
            <a:ext cx="735456" cy="198120"/>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rPr>
              <a:t>Content</a:t>
            </a:r>
          </a:p>
        </p:txBody>
      </p:sp>
      <p:sp>
        <p:nvSpPr>
          <p:cNvPr name="TextBox 36" id="36"/>
          <p:cNvSpPr txBox="true"/>
          <p:nvPr/>
        </p:nvSpPr>
        <p:spPr>
          <a:xfrm rot="0">
            <a:off x="11898530" y="517674"/>
            <a:ext cx="809760" cy="197971"/>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rPr>
              <a:t>Home</a:t>
            </a:r>
          </a:p>
        </p:txBody>
      </p:sp>
      <p:sp>
        <p:nvSpPr>
          <p:cNvPr name="TextBox 37" id="37"/>
          <p:cNvSpPr txBox="true"/>
          <p:nvPr/>
        </p:nvSpPr>
        <p:spPr>
          <a:xfrm rot="0">
            <a:off x="2169677" y="7706346"/>
            <a:ext cx="2928346" cy="339759"/>
          </a:xfrm>
          <a:prstGeom prst="rect">
            <a:avLst/>
          </a:prstGeom>
        </p:spPr>
        <p:txBody>
          <a:bodyPr anchor="t" rtlCol="false" tIns="0" lIns="0" bIns="0" rIns="0">
            <a:spAutoFit/>
          </a:bodyPr>
          <a:lstStyle/>
          <a:p>
            <a:pPr algn="ctr">
              <a:lnSpc>
                <a:spcPts val="2798"/>
              </a:lnSpc>
              <a:spcBef>
                <a:spcPct val="0"/>
              </a:spcBef>
            </a:pPr>
            <a:r>
              <a:rPr lang="en-US" sz="1998">
                <a:solidFill>
                  <a:srgbClr val="FFFFFF"/>
                </a:solidFill>
                <a:latin typeface="Open Sans Bold"/>
              </a:rPr>
              <a:t>DALL-E</a:t>
            </a:r>
          </a:p>
        </p:txBody>
      </p:sp>
      <p:sp>
        <p:nvSpPr>
          <p:cNvPr name="TextBox 38" id="38"/>
          <p:cNvSpPr txBox="true"/>
          <p:nvPr/>
        </p:nvSpPr>
        <p:spPr>
          <a:xfrm rot="0">
            <a:off x="5843110" y="7706346"/>
            <a:ext cx="2928346" cy="339759"/>
          </a:xfrm>
          <a:prstGeom prst="rect">
            <a:avLst/>
          </a:prstGeom>
        </p:spPr>
        <p:txBody>
          <a:bodyPr anchor="t" rtlCol="false" tIns="0" lIns="0" bIns="0" rIns="0">
            <a:spAutoFit/>
          </a:bodyPr>
          <a:lstStyle/>
          <a:p>
            <a:pPr algn="ctr">
              <a:lnSpc>
                <a:spcPts val="2798"/>
              </a:lnSpc>
              <a:spcBef>
                <a:spcPct val="0"/>
              </a:spcBef>
            </a:pPr>
            <a:r>
              <a:rPr lang="en-US" sz="1998">
                <a:solidFill>
                  <a:srgbClr val="FFFFFF"/>
                </a:solidFill>
                <a:latin typeface="Open Sans Bold"/>
              </a:rPr>
              <a:t>ChatGPT</a:t>
            </a:r>
          </a:p>
        </p:txBody>
      </p:sp>
      <p:sp>
        <p:nvSpPr>
          <p:cNvPr name="TextBox 39" id="39"/>
          <p:cNvSpPr txBox="true"/>
          <p:nvPr/>
        </p:nvSpPr>
        <p:spPr>
          <a:xfrm rot="0">
            <a:off x="9516543" y="7706346"/>
            <a:ext cx="2928346" cy="339759"/>
          </a:xfrm>
          <a:prstGeom prst="rect">
            <a:avLst/>
          </a:prstGeom>
        </p:spPr>
        <p:txBody>
          <a:bodyPr anchor="t" rtlCol="false" tIns="0" lIns="0" bIns="0" rIns="0">
            <a:spAutoFit/>
          </a:bodyPr>
          <a:lstStyle/>
          <a:p>
            <a:pPr algn="ctr">
              <a:lnSpc>
                <a:spcPts val="2798"/>
              </a:lnSpc>
              <a:spcBef>
                <a:spcPct val="0"/>
              </a:spcBef>
            </a:pPr>
            <a:r>
              <a:rPr lang="en-US" sz="1998">
                <a:solidFill>
                  <a:srgbClr val="FFFFFF"/>
                </a:solidFill>
                <a:latin typeface="Open Sans Bold"/>
              </a:rPr>
              <a:t>Gemini</a:t>
            </a:r>
          </a:p>
        </p:txBody>
      </p:sp>
      <p:sp>
        <p:nvSpPr>
          <p:cNvPr name="TextBox 40" id="40"/>
          <p:cNvSpPr txBox="true"/>
          <p:nvPr/>
        </p:nvSpPr>
        <p:spPr>
          <a:xfrm rot="0">
            <a:off x="13189976" y="7706346"/>
            <a:ext cx="2928346" cy="339759"/>
          </a:xfrm>
          <a:prstGeom prst="rect">
            <a:avLst/>
          </a:prstGeom>
        </p:spPr>
        <p:txBody>
          <a:bodyPr anchor="t" rtlCol="false" tIns="0" lIns="0" bIns="0" rIns="0">
            <a:spAutoFit/>
          </a:bodyPr>
          <a:lstStyle/>
          <a:p>
            <a:pPr algn="ctr">
              <a:lnSpc>
                <a:spcPts val="2798"/>
              </a:lnSpc>
              <a:spcBef>
                <a:spcPct val="0"/>
              </a:spcBef>
            </a:pPr>
            <a:r>
              <a:rPr lang="en-US" sz="1998">
                <a:solidFill>
                  <a:srgbClr val="FFFFFF"/>
                </a:solidFill>
                <a:latin typeface="Open Sans Bold"/>
              </a:rPr>
              <a:t>Copilot</a:t>
            </a:r>
          </a:p>
        </p:txBody>
      </p:sp>
      <p:sp>
        <p:nvSpPr>
          <p:cNvPr name="TextBox 41" id="41"/>
          <p:cNvSpPr txBox="true"/>
          <p:nvPr/>
        </p:nvSpPr>
        <p:spPr>
          <a:xfrm rot="0">
            <a:off x="4651882" y="1853807"/>
            <a:ext cx="8984236" cy="981010"/>
          </a:xfrm>
          <a:prstGeom prst="rect">
            <a:avLst/>
          </a:prstGeom>
        </p:spPr>
        <p:txBody>
          <a:bodyPr anchor="t" rtlCol="false" tIns="0" lIns="0" bIns="0" rIns="0">
            <a:spAutoFit/>
          </a:bodyPr>
          <a:lstStyle/>
          <a:p>
            <a:pPr algn="ctr">
              <a:lnSpc>
                <a:spcPts val="7878"/>
              </a:lnSpc>
              <a:spcBef>
                <a:spcPct val="0"/>
              </a:spcBef>
            </a:pPr>
            <a:r>
              <a:rPr lang="en-US" sz="5627">
                <a:solidFill>
                  <a:srgbClr val="FFFFFF"/>
                </a:solidFill>
                <a:latin typeface="Bicubik"/>
              </a:rPr>
              <a:t>EXAMPLES OF GEN AI</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703" r="0" b="-1703"/>
            </a:stretch>
          </a:blipFill>
        </p:spPr>
      </p:sp>
      <p:grpSp>
        <p:nvGrpSpPr>
          <p:cNvPr name="Group 3" id="3"/>
          <p:cNvGrpSpPr/>
          <p:nvPr/>
        </p:nvGrpSpPr>
        <p:grpSpPr>
          <a:xfrm rot="0">
            <a:off x="17293116" y="565634"/>
            <a:ext cx="397367" cy="28996"/>
            <a:chOff x="0" y="0"/>
            <a:chExt cx="128243" cy="9358"/>
          </a:xfrm>
        </p:grpSpPr>
        <p:sp>
          <p:nvSpPr>
            <p:cNvPr name="Freeform 4" id="4"/>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gradFill rotWithShape="true">
              <a:gsLst>
                <a:gs pos="0">
                  <a:srgbClr val="6E009B">
                    <a:alpha val="100000"/>
                  </a:srgbClr>
                </a:gs>
                <a:gs pos="100000">
                  <a:srgbClr val="EB00FF">
                    <a:alpha val="100000"/>
                  </a:srgbClr>
                </a:gs>
              </a:gsLst>
              <a:lin ang="0"/>
            </a:gradFill>
          </p:spPr>
        </p:sp>
        <p:sp>
          <p:nvSpPr>
            <p:cNvPr name="TextBox 5" id="5"/>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17293116" y="657737"/>
            <a:ext cx="397367" cy="28996"/>
            <a:chOff x="0" y="0"/>
            <a:chExt cx="128243" cy="9358"/>
          </a:xfrm>
        </p:grpSpPr>
        <p:sp>
          <p:nvSpPr>
            <p:cNvPr name="Freeform 7" id="7"/>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gradFill rotWithShape="true">
              <a:gsLst>
                <a:gs pos="0">
                  <a:srgbClr val="6E009B">
                    <a:alpha val="100000"/>
                  </a:srgbClr>
                </a:gs>
                <a:gs pos="100000">
                  <a:srgbClr val="EB00FF">
                    <a:alpha val="100000"/>
                  </a:srgbClr>
                </a:gs>
              </a:gsLst>
              <a:lin ang="0"/>
            </a:gradFill>
          </p:spPr>
        </p:sp>
        <p:sp>
          <p:nvSpPr>
            <p:cNvPr name="TextBox 8" id="8"/>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sp>
        <p:nvSpPr>
          <p:cNvPr name="Freeform 9" id="9"/>
          <p:cNvSpPr/>
          <p:nvPr/>
        </p:nvSpPr>
        <p:spPr>
          <a:xfrm flipH="false" flipV="false" rot="-5400000">
            <a:off x="8912009" y="4326276"/>
            <a:ext cx="463982" cy="4760457"/>
          </a:xfrm>
          <a:custGeom>
            <a:avLst/>
            <a:gdLst/>
            <a:ahLst/>
            <a:cxnLst/>
            <a:rect r="r" b="b" t="t" l="l"/>
            <a:pathLst>
              <a:path h="4760457" w="463982">
                <a:moveTo>
                  <a:pt x="0" y="0"/>
                </a:moveTo>
                <a:lnTo>
                  <a:pt x="463982" y="0"/>
                </a:lnTo>
                <a:lnTo>
                  <a:pt x="463982" y="4760458"/>
                </a:lnTo>
                <a:lnTo>
                  <a:pt x="0" y="476045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0" id="10"/>
          <p:cNvSpPr txBox="true"/>
          <p:nvPr/>
        </p:nvSpPr>
        <p:spPr>
          <a:xfrm rot="0">
            <a:off x="15940842" y="517674"/>
            <a:ext cx="978460" cy="197971"/>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rPr>
              <a:t>Contact</a:t>
            </a:r>
          </a:p>
        </p:txBody>
      </p:sp>
      <p:sp>
        <p:nvSpPr>
          <p:cNvPr name="TextBox 11" id="11"/>
          <p:cNvSpPr txBox="true"/>
          <p:nvPr/>
        </p:nvSpPr>
        <p:spPr>
          <a:xfrm rot="0">
            <a:off x="14385046" y="517674"/>
            <a:ext cx="1060497" cy="198120"/>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rPr>
              <a:t>Importance</a:t>
            </a:r>
          </a:p>
        </p:txBody>
      </p:sp>
      <p:sp>
        <p:nvSpPr>
          <p:cNvPr name="TextBox 12" id="12"/>
          <p:cNvSpPr txBox="true"/>
          <p:nvPr/>
        </p:nvSpPr>
        <p:spPr>
          <a:xfrm rot="0">
            <a:off x="13154289" y="517674"/>
            <a:ext cx="735456" cy="198120"/>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rPr>
              <a:t>Content</a:t>
            </a:r>
          </a:p>
        </p:txBody>
      </p:sp>
      <p:sp>
        <p:nvSpPr>
          <p:cNvPr name="TextBox 13" id="13"/>
          <p:cNvSpPr txBox="true"/>
          <p:nvPr/>
        </p:nvSpPr>
        <p:spPr>
          <a:xfrm rot="0">
            <a:off x="11898530" y="517674"/>
            <a:ext cx="809760" cy="197971"/>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rPr>
              <a:t>Home</a:t>
            </a:r>
          </a:p>
        </p:txBody>
      </p:sp>
      <p:sp>
        <p:nvSpPr>
          <p:cNvPr name="TextBox 14" id="14"/>
          <p:cNvSpPr txBox="true"/>
          <p:nvPr/>
        </p:nvSpPr>
        <p:spPr>
          <a:xfrm rot="0">
            <a:off x="1857927" y="3035871"/>
            <a:ext cx="14572145" cy="2599765"/>
          </a:xfrm>
          <a:prstGeom prst="rect">
            <a:avLst/>
          </a:prstGeom>
        </p:spPr>
        <p:txBody>
          <a:bodyPr anchor="t" rtlCol="false" tIns="0" lIns="0" bIns="0" rIns="0">
            <a:spAutoFit/>
          </a:bodyPr>
          <a:lstStyle/>
          <a:p>
            <a:pPr algn="ctr">
              <a:lnSpc>
                <a:spcPts val="21011"/>
              </a:lnSpc>
              <a:spcBef>
                <a:spcPct val="0"/>
              </a:spcBef>
            </a:pPr>
            <a:r>
              <a:rPr lang="en-US" sz="15008">
                <a:solidFill>
                  <a:srgbClr val="FFFFFF"/>
                </a:solidFill>
                <a:latin typeface="Bicubik"/>
              </a:rPr>
              <a:t>THANK YOU</a:t>
            </a:r>
          </a:p>
        </p:txBody>
      </p:sp>
      <p:grpSp>
        <p:nvGrpSpPr>
          <p:cNvPr name="Group 15" id="15"/>
          <p:cNvGrpSpPr/>
          <p:nvPr/>
        </p:nvGrpSpPr>
        <p:grpSpPr>
          <a:xfrm rot="0">
            <a:off x="18144623" y="8078534"/>
            <a:ext cx="143377" cy="1179766"/>
            <a:chOff x="0" y="0"/>
            <a:chExt cx="46272" cy="380749"/>
          </a:xfrm>
        </p:grpSpPr>
        <p:sp>
          <p:nvSpPr>
            <p:cNvPr name="Freeform 16" id="16"/>
            <p:cNvSpPr/>
            <p:nvPr/>
          </p:nvSpPr>
          <p:spPr>
            <a:xfrm flipH="false" flipV="false" rot="0">
              <a:off x="0" y="0"/>
              <a:ext cx="46272" cy="380749"/>
            </a:xfrm>
            <a:custGeom>
              <a:avLst/>
              <a:gdLst/>
              <a:ahLst/>
              <a:cxnLst/>
              <a:rect r="r" b="b" t="t" l="l"/>
              <a:pathLst>
                <a:path h="380749" w="46272">
                  <a:moveTo>
                    <a:pt x="0" y="0"/>
                  </a:moveTo>
                  <a:lnTo>
                    <a:pt x="46272" y="0"/>
                  </a:lnTo>
                  <a:lnTo>
                    <a:pt x="46272" y="380749"/>
                  </a:lnTo>
                  <a:lnTo>
                    <a:pt x="0" y="380749"/>
                  </a:lnTo>
                  <a:close/>
                </a:path>
              </a:pathLst>
            </a:custGeom>
            <a:gradFill rotWithShape="true">
              <a:gsLst>
                <a:gs pos="0">
                  <a:srgbClr val="6E009B">
                    <a:alpha val="100000"/>
                  </a:srgbClr>
                </a:gs>
                <a:gs pos="100000">
                  <a:srgbClr val="EB00FF">
                    <a:alpha val="100000"/>
                  </a:srgbClr>
                </a:gs>
              </a:gsLst>
              <a:lin ang="2700000"/>
            </a:gradFill>
          </p:spPr>
        </p:sp>
        <p:sp>
          <p:nvSpPr>
            <p:cNvPr name="TextBox 17" id="17"/>
            <p:cNvSpPr txBox="true"/>
            <p:nvPr/>
          </p:nvSpPr>
          <p:spPr>
            <a:xfrm>
              <a:off x="0" y="-38100"/>
              <a:ext cx="46272" cy="418849"/>
            </a:xfrm>
            <a:prstGeom prst="rect">
              <a:avLst/>
            </a:prstGeom>
          </p:spPr>
          <p:txBody>
            <a:bodyPr anchor="ctr" rtlCol="false" tIns="50800" lIns="50800" bIns="50800" rIns="50800"/>
            <a:lstStyle/>
            <a:p>
              <a:pPr algn="ctr">
                <a:lnSpc>
                  <a:spcPts val="2659"/>
                </a:lnSpc>
                <a:spcBef>
                  <a:spcPct val="0"/>
                </a:spcBef>
              </a:pP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DAGIbkbd578</dc:identifier>
  <dcterms:modified xsi:type="dcterms:W3CDTF">2011-08-01T06:04:30Z</dcterms:modified>
  <cp:revision>1</cp:revision>
  <dc:title>Purple Futuristic Technology Presentation</dc:title>
</cp:coreProperties>
</file>